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6" r:id="rId5"/>
    <p:sldId id="277" r:id="rId6"/>
    <p:sldId id="278" r:id="rId7"/>
    <p:sldId id="260" r:id="rId8"/>
    <p:sldId id="279" r:id="rId9"/>
    <p:sldId id="280" r:id="rId10"/>
    <p:sldId id="281" r:id="rId11"/>
    <p:sldId id="282" r:id="rId12"/>
    <p:sldId id="283" r:id="rId13"/>
    <p:sldId id="284" r:id="rId14"/>
    <p:sldId id="285" r:id="rId15"/>
    <p:sldId id="286" r:id="rId16"/>
    <p:sldId id="262" r:id="rId17"/>
    <p:sldId id="288" r:id="rId18"/>
    <p:sldId id="289" r:id="rId19"/>
    <p:sldId id="290" r:id="rId20"/>
    <p:sldId id="274" r:id="rId21"/>
    <p:sldId id="265" r:id="rId22"/>
    <p:sldId id="291" r:id="rId23"/>
    <p:sldId id="292" r:id="rId24"/>
    <p:sldId id="266" r:id="rId25"/>
    <p:sldId id="267" r:id="rId26"/>
    <p:sldId id="268" r:id="rId27"/>
    <p:sldId id="269" r:id="rId28"/>
    <p:sldId id="271" r:id="rId29"/>
    <p:sldId id="270" r:id="rId30"/>
    <p:sldId id="263" r:id="rId31"/>
    <p:sldId id="273" r:id="rId32"/>
    <p:sldId id="275" r:id="rId33"/>
    <p:sldId id="27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5D3D1-B004-4851-8F49-8B98FC39A8EE}" v="1" dt="2021-03-06T23:29:17.956"/>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74" d="100"/>
          <a:sy n="74" d="100"/>
        </p:scale>
        <p:origin x="3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99387381-A1A5-41A3-8995-AE7ACD1E42A5}"/>
    <pc:docChg chg="custSel modSld">
      <pc:chgData name="Kal Rabb" userId="3edf06299a4717ec" providerId="LiveId" clId="{99387381-A1A5-41A3-8995-AE7ACD1E42A5}" dt="2020-09-17T21:13:09.760" v="253" actId="20577"/>
      <pc:docMkLst>
        <pc:docMk/>
      </pc:docMkLst>
      <pc:sldChg chg="addSp modSp mod">
        <pc:chgData name="Kal Rabb" userId="3edf06299a4717ec" providerId="LiveId" clId="{99387381-A1A5-41A3-8995-AE7ACD1E42A5}" dt="2020-09-17T21:13:09.760" v="253" actId="20577"/>
        <pc:sldMkLst>
          <pc:docMk/>
          <pc:sldMk cId="1309132113" sldId="262"/>
        </pc:sldMkLst>
        <pc:spChg chg="mod">
          <ac:chgData name="Kal Rabb" userId="3edf06299a4717ec" providerId="LiveId" clId="{99387381-A1A5-41A3-8995-AE7ACD1E42A5}" dt="2020-09-17T21:12:38.376" v="242" actId="1076"/>
          <ac:spMkLst>
            <pc:docMk/>
            <pc:sldMk cId="1309132113" sldId="262"/>
            <ac:spMk id="3" creationId="{3B6F96BE-CA96-4EC0-B27F-8A2C1E30ED90}"/>
          </ac:spMkLst>
        </pc:spChg>
        <pc:spChg chg="add mod">
          <ac:chgData name="Kal Rabb" userId="3edf06299a4717ec" providerId="LiveId" clId="{99387381-A1A5-41A3-8995-AE7ACD1E42A5}" dt="2020-09-17T21:13:09.760" v="253" actId="20577"/>
          <ac:spMkLst>
            <pc:docMk/>
            <pc:sldMk cId="1309132113" sldId="262"/>
            <ac:spMk id="5" creationId="{1C2BF347-4595-457B-A750-1071986F0E33}"/>
          </ac:spMkLst>
        </pc:spChg>
        <pc:spChg chg="mod">
          <ac:chgData name="Kal Rabb" userId="3edf06299a4717ec" providerId="LiveId" clId="{99387381-A1A5-41A3-8995-AE7ACD1E42A5}" dt="2020-09-17T21:12:27.219" v="240" actId="1076"/>
          <ac:spMkLst>
            <pc:docMk/>
            <pc:sldMk cId="1309132113" sldId="262"/>
            <ac:spMk id="7" creationId="{C57A64F2-9B4F-47D6-840E-ADE70776ABA2}"/>
          </ac:spMkLst>
        </pc:spChg>
      </pc:sldChg>
    </pc:docChg>
  </pc:docChgLst>
  <pc:docChgLst>
    <pc:chgData name="Kal Rabb" userId="3edf06299a4717ec" providerId="LiveId" clId="{EDC84F52-E873-4327-8CE2-57F099EE94F1}"/>
    <pc:docChg chg="undo custSel addSld modSld">
      <pc:chgData name="Kal Rabb" userId="3edf06299a4717ec" providerId="LiveId" clId="{EDC84F52-E873-4327-8CE2-57F099EE94F1}" dt="2020-05-26T12:10:21.847" v="1831" actId="27636"/>
      <pc:docMkLst>
        <pc:docMk/>
      </pc:docMkLst>
      <pc:sldChg chg="addSp modSp new mod modClrScheme chgLayout">
        <pc:chgData name="Kal Rabb" userId="3edf06299a4717ec" providerId="LiveId" clId="{EDC84F52-E873-4327-8CE2-57F099EE94F1}" dt="2020-05-22T12:43:24.353" v="67" actId="27636"/>
        <pc:sldMkLst>
          <pc:docMk/>
          <pc:sldMk cId="3919321851" sldId="260"/>
        </pc:sldMkLst>
        <pc:spChg chg="mod ord">
          <ac:chgData name="Kal Rabb" userId="3edf06299a4717ec" providerId="LiveId" clId="{EDC84F52-E873-4327-8CE2-57F099EE94F1}" dt="2020-05-22T12:40:59.713" v="34" actId="20577"/>
          <ac:spMkLst>
            <pc:docMk/>
            <pc:sldMk cId="3919321851" sldId="260"/>
            <ac:spMk id="2" creationId="{2428B2DB-08A9-44F4-A496-3FA5A1400474}"/>
          </ac:spMkLst>
        </pc:spChg>
        <pc:spChg chg="add mod ord">
          <ac:chgData name="Kal Rabb" userId="3edf06299a4717ec" providerId="LiveId" clId="{EDC84F52-E873-4327-8CE2-57F099EE94F1}" dt="2020-05-22T12:43:24.353" v="67" actId="27636"/>
          <ac:spMkLst>
            <pc:docMk/>
            <pc:sldMk cId="3919321851" sldId="260"/>
            <ac:spMk id="3" creationId="{90EE4AAD-461A-4FE0-A9FF-A183477CFD7F}"/>
          </ac:spMkLst>
        </pc:spChg>
      </pc:sldChg>
      <pc:sldChg chg="addSp modSp add mod">
        <pc:chgData name="Kal Rabb" userId="3edf06299a4717ec" providerId="LiveId" clId="{EDC84F52-E873-4327-8CE2-57F099EE94F1}" dt="2020-05-22T12:47:52.167" v="406" actId="15"/>
        <pc:sldMkLst>
          <pc:docMk/>
          <pc:sldMk cId="1963398521" sldId="261"/>
        </pc:sldMkLst>
        <pc:spChg chg="mod">
          <ac:chgData name="Kal Rabb" userId="3edf06299a4717ec" providerId="LiveId" clId="{EDC84F52-E873-4327-8CE2-57F099EE94F1}" dt="2020-05-22T12:43:54.429" v="80" actId="20577"/>
          <ac:spMkLst>
            <pc:docMk/>
            <pc:sldMk cId="1963398521" sldId="261"/>
            <ac:spMk id="2" creationId="{2428B2DB-08A9-44F4-A496-3FA5A1400474}"/>
          </ac:spMkLst>
        </pc:spChg>
        <pc:spChg chg="mod">
          <ac:chgData name="Kal Rabb" userId="3edf06299a4717ec" providerId="LiveId" clId="{EDC84F52-E873-4327-8CE2-57F099EE94F1}" dt="2020-05-22T12:47:52.167" v="406" actId="15"/>
          <ac:spMkLst>
            <pc:docMk/>
            <pc:sldMk cId="1963398521" sldId="261"/>
            <ac:spMk id="3" creationId="{90EE4AAD-461A-4FE0-A9FF-A183477CFD7F}"/>
          </ac:spMkLst>
        </pc:spChg>
        <pc:spChg chg="add mod">
          <ac:chgData name="Kal Rabb" userId="3edf06299a4717ec" providerId="LiveId" clId="{EDC84F52-E873-4327-8CE2-57F099EE94F1}" dt="2020-05-22T12:47:41.503" v="402" actId="1076"/>
          <ac:spMkLst>
            <pc:docMk/>
            <pc:sldMk cId="1963398521" sldId="261"/>
            <ac:spMk id="4" creationId="{28743477-6160-4D09-B18A-70F49E9E9B5A}"/>
          </ac:spMkLst>
        </pc:spChg>
      </pc:sldChg>
      <pc:sldChg chg="addSp modSp new mod">
        <pc:chgData name="Kal Rabb" userId="3edf06299a4717ec" providerId="LiveId" clId="{EDC84F52-E873-4327-8CE2-57F099EE94F1}" dt="2020-05-22T12:54:35.026" v="903" actId="20577"/>
        <pc:sldMkLst>
          <pc:docMk/>
          <pc:sldMk cId="1309132113" sldId="262"/>
        </pc:sldMkLst>
        <pc:spChg chg="mod">
          <ac:chgData name="Kal Rabb" userId="3edf06299a4717ec" providerId="LiveId" clId="{EDC84F52-E873-4327-8CE2-57F099EE94F1}" dt="2020-05-22T12:48:11.082" v="433" actId="20577"/>
          <ac:spMkLst>
            <pc:docMk/>
            <pc:sldMk cId="1309132113" sldId="262"/>
            <ac:spMk id="2" creationId="{8037D5D8-9B20-4F0B-ACBB-44A404687FE4}"/>
          </ac:spMkLst>
        </pc:spChg>
        <pc:spChg chg="mod">
          <ac:chgData name="Kal Rabb" userId="3edf06299a4717ec" providerId="LiveId" clId="{EDC84F52-E873-4327-8CE2-57F099EE94F1}" dt="2020-05-22T12:54:35.026" v="903" actId="20577"/>
          <ac:spMkLst>
            <pc:docMk/>
            <pc:sldMk cId="1309132113" sldId="262"/>
            <ac:spMk id="3" creationId="{3B6F96BE-CA96-4EC0-B27F-8A2C1E30ED90}"/>
          </ac:spMkLst>
        </pc:spChg>
        <pc:spChg chg="add mod">
          <ac:chgData name="Kal Rabb" userId="3edf06299a4717ec" providerId="LiveId" clId="{EDC84F52-E873-4327-8CE2-57F099EE94F1}" dt="2020-05-22T12:54:19.389" v="864" actId="14100"/>
          <ac:spMkLst>
            <pc:docMk/>
            <pc:sldMk cId="1309132113" sldId="262"/>
            <ac:spMk id="6" creationId="{6F10E66E-0307-4B44-A8C4-1B44A6222F5C}"/>
          </ac:spMkLst>
        </pc:spChg>
        <pc:spChg chg="add mod">
          <ac:chgData name="Kal Rabb" userId="3edf06299a4717ec" providerId="LiveId" clId="{EDC84F52-E873-4327-8CE2-57F099EE94F1}" dt="2020-05-22T12:53:19.484" v="819" actId="1076"/>
          <ac:spMkLst>
            <pc:docMk/>
            <pc:sldMk cId="1309132113" sldId="262"/>
            <ac:spMk id="7" creationId="{C57A64F2-9B4F-47D6-840E-ADE70776ABA2}"/>
          </ac:spMkLst>
        </pc:spChg>
        <pc:graphicFrameChg chg="add mod modGraphic">
          <ac:chgData name="Kal Rabb" userId="3edf06299a4717ec" providerId="LiveId" clId="{EDC84F52-E873-4327-8CE2-57F099EE94F1}" dt="2020-05-22T12:52:45.823" v="798" actId="14100"/>
          <ac:graphicFrameMkLst>
            <pc:docMk/>
            <pc:sldMk cId="1309132113" sldId="262"/>
            <ac:graphicFrameMk id="4" creationId="{F507FDBA-240B-40D6-BB39-E069098DF6A2}"/>
          </ac:graphicFrameMkLst>
        </pc:graphicFrameChg>
      </pc:sldChg>
      <pc:sldChg chg="modSp new mod">
        <pc:chgData name="Kal Rabb" userId="3edf06299a4717ec" providerId="LiveId" clId="{EDC84F52-E873-4327-8CE2-57F099EE94F1}" dt="2020-05-22T12:55:44.415" v="1118" actId="20577"/>
        <pc:sldMkLst>
          <pc:docMk/>
          <pc:sldMk cId="951676293" sldId="263"/>
        </pc:sldMkLst>
        <pc:spChg chg="mod">
          <ac:chgData name="Kal Rabb" userId="3edf06299a4717ec" providerId="LiveId" clId="{EDC84F52-E873-4327-8CE2-57F099EE94F1}" dt="2020-05-22T12:54:56.716" v="931" actId="20577"/>
          <ac:spMkLst>
            <pc:docMk/>
            <pc:sldMk cId="951676293" sldId="263"/>
            <ac:spMk id="2" creationId="{A4D46F29-5155-4953-AD34-E5C8C98A5211}"/>
          </ac:spMkLst>
        </pc:spChg>
        <pc:spChg chg="mod">
          <ac:chgData name="Kal Rabb" userId="3edf06299a4717ec" providerId="LiveId" clId="{EDC84F52-E873-4327-8CE2-57F099EE94F1}" dt="2020-05-22T12:55:44.415" v="1118" actId="20577"/>
          <ac:spMkLst>
            <pc:docMk/>
            <pc:sldMk cId="951676293" sldId="263"/>
            <ac:spMk id="3" creationId="{2981DF72-0273-43CF-94B4-65C72941834C}"/>
          </ac:spMkLst>
        </pc:spChg>
      </pc:sldChg>
      <pc:sldChg chg="addSp delSp modSp new mod modClrScheme modAnim chgLayout">
        <pc:chgData name="Kal Rabb" userId="3edf06299a4717ec" providerId="LiveId" clId="{EDC84F52-E873-4327-8CE2-57F099EE94F1}" dt="2020-05-22T13:22:09.153" v="1262" actId="113"/>
        <pc:sldMkLst>
          <pc:docMk/>
          <pc:sldMk cId="2035933146" sldId="264"/>
        </pc:sldMkLst>
        <pc:spChg chg="del mod ord">
          <ac:chgData name="Kal Rabb" userId="3edf06299a4717ec" providerId="LiveId" clId="{EDC84F52-E873-4327-8CE2-57F099EE94F1}" dt="2020-05-22T13:11:13.139" v="1120" actId="700"/>
          <ac:spMkLst>
            <pc:docMk/>
            <pc:sldMk cId="2035933146" sldId="264"/>
            <ac:spMk id="2" creationId="{9CA18F32-CD50-4CB3-8E6C-B9815773B3D3}"/>
          </ac:spMkLst>
        </pc:spChg>
        <pc:spChg chg="del">
          <ac:chgData name="Kal Rabb" userId="3edf06299a4717ec" providerId="LiveId" clId="{EDC84F52-E873-4327-8CE2-57F099EE94F1}" dt="2020-05-22T13:11:13.139" v="1120" actId="700"/>
          <ac:spMkLst>
            <pc:docMk/>
            <pc:sldMk cId="2035933146" sldId="264"/>
            <ac:spMk id="3" creationId="{9BCF566A-DDD9-4BFB-8AD8-5D7EE6539940}"/>
          </ac:spMkLst>
        </pc:spChg>
        <pc:spChg chg="add mod ord">
          <ac:chgData name="Kal Rabb" userId="3edf06299a4717ec" providerId="LiveId" clId="{EDC84F52-E873-4327-8CE2-57F099EE94F1}" dt="2020-05-22T13:18:36.534" v="1160" actId="20577"/>
          <ac:spMkLst>
            <pc:docMk/>
            <pc:sldMk cId="2035933146" sldId="264"/>
            <ac:spMk id="4" creationId="{1FC436EA-A2E6-4CE7-8A9E-EE3703DCDAA4}"/>
          </ac:spMkLst>
        </pc:spChg>
        <pc:spChg chg="add mod">
          <ac:chgData name="Kal Rabb" userId="3edf06299a4717ec" providerId="LiveId" clId="{EDC84F52-E873-4327-8CE2-57F099EE94F1}" dt="2020-05-22T13:19:41.085" v="1173" actId="113"/>
          <ac:spMkLst>
            <pc:docMk/>
            <pc:sldMk cId="2035933146" sldId="264"/>
            <ac:spMk id="11" creationId="{13236E49-DAF7-404D-9477-B760D11DA459}"/>
          </ac:spMkLst>
        </pc:spChg>
        <pc:spChg chg="add mod">
          <ac:chgData name="Kal Rabb" userId="3edf06299a4717ec" providerId="LiveId" clId="{EDC84F52-E873-4327-8CE2-57F099EE94F1}" dt="2020-05-22T13:22:09.153" v="1262" actId="113"/>
          <ac:spMkLst>
            <pc:docMk/>
            <pc:sldMk cId="2035933146" sldId="264"/>
            <ac:spMk id="12" creationId="{69FE0124-D77C-4F2F-AEB2-8C4D0DCC635D}"/>
          </ac:spMkLst>
        </pc:spChg>
        <pc:spChg chg="add mod">
          <ac:chgData name="Kal Rabb" userId="3edf06299a4717ec" providerId="LiveId" clId="{EDC84F52-E873-4327-8CE2-57F099EE94F1}" dt="2020-05-22T13:19:55.605" v="1179" actId="20577"/>
          <ac:spMkLst>
            <pc:docMk/>
            <pc:sldMk cId="2035933146" sldId="264"/>
            <ac:spMk id="13" creationId="{4070E62B-5F82-4915-9159-00598B602BD4}"/>
          </ac:spMkLst>
        </pc:spChg>
        <pc:spChg chg="add mod">
          <ac:chgData name="Kal Rabb" userId="3edf06299a4717ec" providerId="LiveId" clId="{EDC84F52-E873-4327-8CE2-57F099EE94F1}" dt="2020-05-22T13:20:03.024" v="1185" actId="20577"/>
          <ac:spMkLst>
            <pc:docMk/>
            <pc:sldMk cId="2035933146" sldId="264"/>
            <ac:spMk id="14" creationId="{4A6D553A-50F2-438F-81D8-052CFB6CC5CF}"/>
          </ac:spMkLst>
        </pc:spChg>
        <pc:spChg chg="add mod">
          <ac:chgData name="Kal Rabb" userId="3edf06299a4717ec" providerId="LiveId" clId="{EDC84F52-E873-4327-8CE2-57F099EE94F1}" dt="2020-05-22T13:20:31.063" v="1191" actId="20577"/>
          <ac:spMkLst>
            <pc:docMk/>
            <pc:sldMk cId="2035933146" sldId="264"/>
            <ac:spMk id="15" creationId="{06003B58-1FA4-423D-A591-19F46F9821DC}"/>
          </ac:spMkLst>
        </pc:spChg>
        <pc:picChg chg="add del mod">
          <ac:chgData name="Kal Rabb" userId="3edf06299a4717ec" providerId="LiveId" clId="{EDC84F52-E873-4327-8CE2-57F099EE94F1}" dt="2020-05-22T13:16:03.377" v="1133" actId="478"/>
          <ac:picMkLst>
            <pc:docMk/>
            <pc:sldMk cId="2035933146" sldId="264"/>
            <ac:picMk id="5" creationId="{31DCDB32-EE14-426F-A4D8-068E03B4C37F}"/>
          </ac:picMkLst>
        </pc:picChg>
        <pc:picChg chg="add mod">
          <ac:chgData name="Kal Rabb" userId="3edf06299a4717ec" providerId="LiveId" clId="{EDC84F52-E873-4327-8CE2-57F099EE94F1}" dt="2020-05-22T13:19:14.685" v="1161" actId="1076"/>
          <ac:picMkLst>
            <pc:docMk/>
            <pc:sldMk cId="2035933146" sldId="264"/>
            <ac:picMk id="6" creationId="{8F58967B-746A-4C31-9ADD-D41A827664DB}"/>
          </ac:picMkLst>
        </pc:picChg>
        <pc:picChg chg="add mod">
          <ac:chgData name="Kal Rabb" userId="3edf06299a4717ec" providerId="LiveId" clId="{EDC84F52-E873-4327-8CE2-57F099EE94F1}" dt="2020-05-22T13:19:29.401" v="1167" actId="1076"/>
          <ac:picMkLst>
            <pc:docMk/>
            <pc:sldMk cId="2035933146" sldId="264"/>
            <ac:picMk id="7" creationId="{63F73E38-5AEF-4B9B-ADAF-CD35686C2E80}"/>
          </ac:picMkLst>
        </pc:picChg>
        <pc:picChg chg="add mod">
          <ac:chgData name="Kal Rabb" userId="3edf06299a4717ec" providerId="LiveId" clId="{EDC84F52-E873-4327-8CE2-57F099EE94F1}" dt="2020-05-22T13:17:12.393" v="1139" actId="1076"/>
          <ac:picMkLst>
            <pc:docMk/>
            <pc:sldMk cId="2035933146" sldId="264"/>
            <ac:picMk id="8" creationId="{E11FBB2D-E6AA-4FBF-AAC8-D73C46355A1B}"/>
          </ac:picMkLst>
        </pc:picChg>
        <pc:picChg chg="add mod">
          <ac:chgData name="Kal Rabb" userId="3edf06299a4717ec" providerId="LiveId" clId="{EDC84F52-E873-4327-8CE2-57F099EE94F1}" dt="2020-05-22T13:19:26.149" v="1166" actId="1076"/>
          <ac:picMkLst>
            <pc:docMk/>
            <pc:sldMk cId="2035933146" sldId="264"/>
            <ac:picMk id="9" creationId="{8F3BB37F-9216-470B-A6E1-CD6E5DA06C0D}"/>
          </ac:picMkLst>
        </pc:picChg>
        <pc:picChg chg="add mod">
          <ac:chgData name="Kal Rabb" userId="3edf06299a4717ec" providerId="LiveId" clId="{EDC84F52-E873-4327-8CE2-57F099EE94F1}" dt="2020-05-22T13:19:21.098" v="1164" actId="1076"/>
          <ac:picMkLst>
            <pc:docMk/>
            <pc:sldMk cId="2035933146" sldId="264"/>
            <ac:picMk id="10" creationId="{A7594BEE-25EA-40E9-BDA4-0C66A6454A7C}"/>
          </ac:picMkLst>
        </pc:picChg>
        <pc:picChg chg="add del mod">
          <ac:chgData name="Kal Rabb" userId="3edf06299a4717ec" providerId="LiveId" clId="{EDC84F52-E873-4327-8CE2-57F099EE94F1}" dt="2020-05-22T13:13:13.047" v="1124"/>
          <ac:picMkLst>
            <pc:docMk/>
            <pc:sldMk cId="2035933146" sldId="264"/>
            <ac:picMk id="1026" creationId="{9FCBFC08-3C2E-48EF-8F6D-D8BC8FD53044}"/>
          </ac:picMkLst>
        </pc:picChg>
      </pc:sldChg>
      <pc:sldChg chg="modSp new mod">
        <pc:chgData name="Kal Rabb" userId="3edf06299a4717ec" providerId="LiveId" clId="{EDC84F52-E873-4327-8CE2-57F099EE94F1}" dt="2020-05-26T12:10:21.847" v="1831" actId="27636"/>
        <pc:sldMkLst>
          <pc:docMk/>
          <pc:sldMk cId="869867311" sldId="265"/>
        </pc:sldMkLst>
        <pc:spChg chg="mod">
          <ac:chgData name="Kal Rabb" userId="3edf06299a4717ec" providerId="LiveId" clId="{EDC84F52-E873-4327-8CE2-57F099EE94F1}" dt="2020-05-26T12:07:05.765" v="1294" actId="20577"/>
          <ac:spMkLst>
            <pc:docMk/>
            <pc:sldMk cId="869867311" sldId="265"/>
            <ac:spMk id="2" creationId="{58DFE35C-DFCB-4086-BDB3-5D49FF05600C}"/>
          </ac:spMkLst>
        </pc:spChg>
        <pc:spChg chg="mod">
          <ac:chgData name="Kal Rabb" userId="3edf06299a4717ec" providerId="LiveId" clId="{EDC84F52-E873-4327-8CE2-57F099EE94F1}" dt="2020-05-26T12:10:21.847" v="1831" actId="27636"/>
          <ac:spMkLst>
            <pc:docMk/>
            <pc:sldMk cId="869867311" sldId="265"/>
            <ac:spMk id="3" creationId="{B5C4B08D-049C-4B93-843F-98BF7D613BCD}"/>
          </ac:spMkLst>
        </pc:spChg>
      </pc:sldChg>
    </pc:docChg>
  </pc:docChgLst>
  <pc:docChgLst>
    <pc:chgData name="Kal Rabb" userId="3edf06299a4717ec" providerId="LiveId" clId="{DD341818-04E0-49E6-B5D7-93B1C42B5E08}"/>
    <pc:docChg chg="custSel addSld modSld">
      <pc:chgData name="Kal Rabb" userId="3edf06299a4717ec" providerId="LiveId" clId="{DD341818-04E0-49E6-B5D7-93B1C42B5E08}" dt="2020-08-29T17:52:07.229" v="316" actId="20577"/>
      <pc:docMkLst>
        <pc:docMk/>
      </pc:docMkLst>
      <pc:sldChg chg="modSp mod modShow">
        <pc:chgData name="Kal Rabb" userId="3edf06299a4717ec" providerId="LiveId" clId="{DD341818-04E0-49E6-B5D7-93B1C42B5E08}" dt="2020-08-29T17:52:07.229" v="316" actId="20577"/>
        <pc:sldMkLst>
          <pc:docMk/>
          <pc:sldMk cId="1910653396" sldId="269"/>
        </pc:sldMkLst>
        <pc:spChg chg="mod">
          <ac:chgData name="Kal Rabb" userId="3edf06299a4717ec" providerId="LiveId" clId="{DD341818-04E0-49E6-B5D7-93B1C42B5E08}" dt="2020-08-29T17:51:26.500" v="187" actId="20577"/>
          <ac:spMkLst>
            <pc:docMk/>
            <pc:sldMk cId="1910653396" sldId="269"/>
            <ac:spMk id="5" creationId="{7C1DE974-94A8-4908-B49A-3F40720837E0}"/>
          </ac:spMkLst>
        </pc:spChg>
        <pc:spChg chg="mod">
          <ac:chgData name="Kal Rabb" userId="3edf06299a4717ec" providerId="LiveId" clId="{DD341818-04E0-49E6-B5D7-93B1C42B5E08}" dt="2020-08-29T17:52:07.229" v="316" actId="20577"/>
          <ac:spMkLst>
            <pc:docMk/>
            <pc:sldMk cId="1910653396" sldId="269"/>
            <ac:spMk id="6" creationId="{19EF307A-E314-46BA-A273-CFB198417FBB}"/>
          </ac:spMkLst>
        </pc:spChg>
      </pc:sldChg>
      <pc:sldChg chg="add mod modShow">
        <pc:chgData name="Kal Rabb" userId="3edf06299a4717ec" providerId="LiveId" clId="{DD341818-04E0-49E6-B5D7-93B1C42B5E08}" dt="2020-08-29T17:48:45.434" v="160" actId="729"/>
        <pc:sldMkLst>
          <pc:docMk/>
          <pc:sldMk cId="2167145058" sldId="271"/>
        </pc:sldMkLst>
      </pc:sldChg>
    </pc:docChg>
  </pc:docChgLst>
  <pc:docChgLst>
    <pc:chgData name="Kal Rabb" userId="3edf06299a4717ec" providerId="LiveId" clId="{CC75D3D1-B004-4851-8F49-8B98FC39A8EE}"/>
    <pc:docChg chg="undo custSel modSld">
      <pc:chgData name="Kal Rabb" userId="3edf06299a4717ec" providerId="LiveId" clId="{CC75D3D1-B004-4851-8F49-8B98FC39A8EE}" dt="2021-03-06T23:34:10.283" v="328"/>
      <pc:docMkLst>
        <pc:docMk/>
      </pc:docMkLst>
      <pc:sldChg chg="addSp modSp mod modAnim">
        <pc:chgData name="Kal Rabb" userId="3edf06299a4717ec" providerId="LiveId" clId="{CC75D3D1-B004-4851-8F49-8B98FC39A8EE}" dt="2021-03-06T23:34:10.283" v="328"/>
        <pc:sldMkLst>
          <pc:docMk/>
          <pc:sldMk cId="1037689308" sldId="268"/>
        </pc:sldMkLst>
        <pc:spChg chg="add mod">
          <ac:chgData name="Kal Rabb" userId="3edf06299a4717ec" providerId="LiveId" clId="{CC75D3D1-B004-4851-8F49-8B98FC39A8EE}" dt="2021-03-06T23:30:40.345" v="132" actId="404"/>
          <ac:spMkLst>
            <pc:docMk/>
            <pc:sldMk cId="1037689308" sldId="268"/>
            <ac:spMk id="5" creationId="{BB7978BB-B2D6-406E-98A9-22F7380B0C00}"/>
          </ac:spMkLst>
        </pc:spChg>
        <pc:spChg chg="add mod">
          <ac:chgData name="Kal Rabb" userId="3edf06299a4717ec" providerId="LiveId" clId="{CC75D3D1-B004-4851-8F49-8B98FC39A8EE}" dt="2021-03-06T23:30:33.714" v="130" actId="404"/>
          <ac:spMkLst>
            <pc:docMk/>
            <pc:sldMk cId="1037689308" sldId="268"/>
            <ac:spMk id="6" creationId="{4398BEC2-E494-48F8-83A5-AB50DA366CA9}"/>
          </ac:spMkLst>
        </pc:spChg>
        <pc:spChg chg="add mod">
          <ac:chgData name="Kal Rabb" userId="3edf06299a4717ec" providerId="LiveId" clId="{CC75D3D1-B004-4851-8F49-8B98FC39A8EE}" dt="2021-03-06T23:31:07.581" v="181" actId="20577"/>
          <ac:spMkLst>
            <pc:docMk/>
            <pc:sldMk cId="1037689308" sldId="268"/>
            <ac:spMk id="7" creationId="{605F98AC-68CF-47F9-8386-CE37707566C2}"/>
          </ac:spMkLst>
        </pc:spChg>
        <pc:spChg chg="add mod">
          <ac:chgData name="Kal Rabb" userId="3edf06299a4717ec" providerId="LiveId" clId="{CC75D3D1-B004-4851-8F49-8B98FC39A8EE}" dt="2021-03-06T23:32:51.226" v="321" actId="14100"/>
          <ac:spMkLst>
            <pc:docMk/>
            <pc:sldMk cId="1037689308" sldId="268"/>
            <ac:spMk id="8" creationId="{88B4FACD-0C65-4587-8ABA-3C8F83DFE41A}"/>
          </ac:spMkLst>
        </pc:spChg>
        <pc:spChg chg="add mod">
          <ac:chgData name="Kal Rabb" userId="3edf06299a4717ec" providerId="LiveId" clId="{CC75D3D1-B004-4851-8F49-8B98FC39A8EE}" dt="2021-03-06T23:33:27.958" v="323" actId="1076"/>
          <ac:spMkLst>
            <pc:docMk/>
            <pc:sldMk cId="1037689308" sldId="268"/>
            <ac:spMk id="10" creationId="{EB3910F8-F523-4948-9400-E90C3F3F8D7E}"/>
          </ac:spMkLst>
        </pc:spChg>
      </pc:sldChg>
    </pc:docChg>
  </pc:docChgLst>
  <pc:docChgLst>
    <pc:chgData name="Kal Rabb" userId="3edf06299a4717ec" providerId="LiveId" clId="{6B1E0A54-5C7D-46B0-AA52-CD2AE345672D}"/>
    <pc:docChg chg="undo redo custSel addSld modSld">
      <pc:chgData name="Kal Rabb" userId="3edf06299a4717ec" providerId="LiveId" clId="{6B1E0A54-5C7D-46B0-AA52-CD2AE345672D}" dt="2020-07-02T17:08:57.224" v="2318" actId="179"/>
      <pc:docMkLst>
        <pc:docMk/>
      </pc:docMkLst>
      <pc:sldChg chg="modSp mod">
        <pc:chgData name="Kal Rabb" userId="3edf06299a4717ec" providerId="LiveId" clId="{6B1E0A54-5C7D-46B0-AA52-CD2AE345672D}" dt="2020-07-02T16:05:49.844" v="1624" actId="20577"/>
        <pc:sldMkLst>
          <pc:docMk/>
          <pc:sldMk cId="951676293" sldId="263"/>
        </pc:sldMkLst>
        <pc:spChg chg="mod">
          <ac:chgData name="Kal Rabb" userId="3edf06299a4717ec" providerId="LiveId" clId="{6B1E0A54-5C7D-46B0-AA52-CD2AE345672D}" dt="2020-07-02T16:05:49.844" v="1624" actId="20577"/>
          <ac:spMkLst>
            <pc:docMk/>
            <pc:sldMk cId="951676293" sldId="263"/>
            <ac:spMk id="3" creationId="{2981DF72-0273-43CF-94B4-65C72941834C}"/>
          </ac:spMkLst>
        </pc:spChg>
      </pc:sldChg>
      <pc:sldChg chg="modSp new mod">
        <pc:chgData name="Kal Rabb" userId="3edf06299a4717ec" providerId="LiveId" clId="{6B1E0A54-5C7D-46B0-AA52-CD2AE345672D}" dt="2020-07-02T14:14:29.097" v="121" actId="5793"/>
        <pc:sldMkLst>
          <pc:docMk/>
          <pc:sldMk cId="559226804" sldId="266"/>
        </pc:sldMkLst>
        <pc:spChg chg="mod">
          <ac:chgData name="Kal Rabb" userId="3edf06299a4717ec" providerId="LiveId" clId="{6B1E0A54-5C7D-46B0-AA52-CD2AE345672D}" dt="2020-07-02T14:14:05.190" v="27" actId="20577"/>
          <ac:spMkLst>
            <pc:docMk/>
            <pc:sldMk cId="559226804" sldId="266"/>
            <ac:spMk id="2" creationId="{0F7197D1-BFC7-4980-B0F8-5CFFA120AC72}"/>
          </ac:spMkLst>
        </pc:spChg>
        <pc:spChg chg="mod">
          <ac:chgData name="Kal Rabb" userId="3edf06299a4717ec" providerId="LiveId" clId="{6B1E0A54-5C7D-46B0-AA52-CD2AE345672D}" dt="2020-07-02T14:14:29.097" v="121" actId="5793"/>
          <ac:spMkLst>
            <pc:docMk/>
            <pc:sldMk cId="559226804" sldId="266"/>
            <ac:spMk id="3" creationId="{7D0FC90E-DE69-4671-8745-56C355A0EF19}"/>
          </ac:spMkLst>
        </pc:spChg>
      </pc:sldChg>
      <pc:sldChg chg="addSp delSp modSp new mod modClrScheme chgLayout">
        <pc:chgData name="Kal Rabb" userId="3edf06299a4717ec" providerId="LiveId" clId="{6B1E0A54-5C7D-46B0-AA52-CD2AE345672D}" dt="2020-07-02T15:43:59.659" v="1076" actId="12"/>
        <pc:sldMkLst>
          <pc:docMk/>
          <pc:sldMk cId="1850162234" sldId="267"/>
        </pc:sldMkLst>
        <pc:spChg chg="mod ord">
          <ac:chgData name="Kal Rabb" userId="3edf06299a4717ec" providerId="LiveId" clId="{6B1E0A54-5C7D-46B0-AA52-CD2AE345672D}" dt="2020-07-02T14:19:30.474" v="901" actId="700"/>
          <ac:spMkLst>
            <pc:docMk/>
            <pc:sldMk cId="1850162234" sldId="267"/>
            <ac:spMk id="2" creationId="{A102AC3D-6D2F-44C1-9930-DDE95B44BAFD}"/>
          </ac:spMkLst>
        </pc:spChg>
        <pc:spChg chg="mod ord">
          <ac:chgData name="Kal Rabb" userId="3edf06299a4717ec" providerId="LiveId" clId="{6B1E0A54-5C7D-46B0-AA52-CD2AE345672D}" dt="2020-07-02T15:43:59.659" v="1076" actId="12"/>
          <ac:spMkLst>
            <pc:docMk/>
            <pc:sldMk cId="1850162234" sldId="267"/>
            <ac:spMk id="3" creationId="{DF05F7D3-6A2F-42C1-A82B-C9A3BAAFDAEF}"/>
          </ac:spMkLst>
        </pc:spChg>
        <pc:spChg chg="add del mod ord">
          <ac:chgData name="Kal Rabb" userId="3edf06299a4717ec" providerId="LiveId" clId="{6B1E0A54-5C7D-46B0-AA52-CD2AE345672D}" dt="2020-07-02T14:20:30.736" v="904" actId="931"/>
          <ac:spMkLst>
            <pc:docMk/>
            <pc:sldMk cId="1850162234" sldId="267"/>
            <ac:spMk id="4" creationId="{9D174061-1AEE-43E6-B797-AE24F815D48C}"/>
          </ac:spMkLst>
        </pc:spChg>
        <pc:spChg chg="add del mod">
          <ac:chgData name="Kal Rabb" userId="3edf06299a4717ec" providerId="LiveId" clId="{6B1E0A54-5C7D-46B0-AA52-CD2AE345672D}" dt="2020-07-02T14:21:24.148" v="915" actId="478"/>
          <ac:spMkLst>
            <pc:docMk/>
            <pc:sldMk cId="1850162234" sldId="267"/>
            <ac:spMk id="7" creationId="{1EEEF0AB-A5EE-43FD-B0AC-5FCF52E20750}"/>
          </ac:spMkLst>
        </pc:spChg>
        <pc:spChg chg="add del mod">
          <ac:chgData name="Kal Rabb" userId="3edf06299a4717ec" providerId="LiveId" clId="{6B1E0A54-5C7D-46B0-AA52-CD2AE345672D}" dt="2020-07-02T14:21:20.812" v="914" actId="478"/>
          <ac:spMkLst>
            <pc:docMk/>
            <pc:sldMk cId="1850162234" sldId="267"/>
            <ac:spMk id="10" creationId="{AC6476AE-5EA8-4A8E-900B-91A481FCAFF1}"/>
          </ac:spMkLst>
        </pc:spChg>
        <pc:spChg chg="add mod">
          <ac:chgData name="Kal Rabb" userId="3edf06299a4717ec" providerId="LiveId" clId="{6B1E0A54-5C7D-46B0-AA52-CD2AE345672D}" dt="2020-07-02T14:28:25.150" v="1002" actId="404"/>
          <ac:spMkLst>
            <pc:docMk/>
            <pc:sldMk cId="1850162234" sldId="267"/>
            <ac:spMk id="11" creationId="{C3FCAA35-ED43-424A-9C1D-7D1561AC842B}"/>
          </ac:spMkLst>
        </pc:spChg>
        <pc:spChg chg="add mod">
          <ac:chgData name="Kal Rabb" userId="3edf06299a4717ec" providerId="LiveId" clId="{6B1E0A54-5C7D-46B0-AA52-CD2AE345672D}" dt="2020-07-02T14:28:25.150" v="1002" actId="404"/>
          <ac:spMkLst>
            <pc:docMk/>
            <pc:sldMk cId="1850162234" sldId="267"/>
            <ac:spMk id="15" creationId="{611C66F4-325D-435B-8240-FA6BC2889FAA}"/>
          </ac:spMkLst>
        </pc:spChg>
        <pc:spChg chg="add mod">
          <ac:chgData name="Kal Rabb" userId="3edf06299a4717ec" providerId="LiveId" clId="{6B1E0A54-5C7D-46B0-AA52-CD2AE345672D}" dt="2020-07-02T14:28:25.150" v="1002" actId="404"/>
          <ac:spMkLst>
            <pc:docMk/>
            <pc:sldMk cId="1850162234" sldId="267"/>
            <ac:spMk id="20" creationId="{1C1C64D7-26F0-4945-9FAF-F221DD1C1114}"/>
          </ac:spMkLst>
        </pc:spChg>
        <pc:spChg chg="add mod">
          <ac:chgData name="Kal Rabb" userId="3edf06299a4717ec" providerId="LiveId" clId="{6B1E0A54-5C7D-46B0-AA52-CD2AE345672D}" dt="2020-07-02T14:28:25.150" v="1002" actId="404"/>
          <ac:spMkLst>
            <pc:docMk/>
            <pc:sldMk cId="1850162234" sldId="267"/>
            <ac:spMk id="22" creationId="{EE616259-4B65-4794-9146-AD6C07831468}"/>
          </ac:spMkLst>
        </pc:spChg>
        <pc:spChg chg="add mod">
          <ac:chgData name="Kal Rabb" userId="3edf06299a4717ec" providerId="LiveId" clId="{6B1E0A54-5C7D-46B0-AA52-CD2AE345672D}" dt="2020-07-02T15:42:37.253" v="1036" actId="1076"/>
          <ac:spMkLst>
            <pc:docMk/>
            <pc:sldMk cId="1850162234" sldId="267"/>
            <ac:spMk id="38" creationId="{82FEA377-C457-4D68-A5BD-AC2594C93E1D}"/>
          </ac:spMkLst>
        </pc:spChg>
        <pc:spChg chg="add mod">
          <ac:chgData name="Kal Rabb" userId="3edf06299a4717ec" providerId="LiveId" clId="{6B1E0A54-5C7D-46B0-AA52-CD2AE345672D}" dt="2020-07-02T15:42:42.990" v="1038" actId="1076"/>
          <ac:spMkLst>
            <pc:docMk/>
            <pc:sldMk cId="1850162234" sldId="267"/>
            <ac:spMk id="39" creationId="{D38C6D2B-89A5-4B2C-AFA6-9CF949D25BCA}"/>
          </ac:spMkLst>
        </pc:spChg>
        <pc:spChg chg="add mod">
          <ac:chgData name="Kal Rabb" userId="3edf06299a4717ec" providerId="LiveId" clId="{6B1E0A54-5C7D-46B0-AA52-CD2AE345672D}" dt="2020-07-02T15:43:37.970" v="1074" actId="1076"/>
          <ac:spMkLst>
            <pc:docMk/>
            <pc:sldMk cId="1850162234" sldId="267"/>
            <ac:spMk id="44" creationId="{70FA41C5-992E-4021-9C55-841C7704D7C6}"/>
          </ac:spMkLst>
        </pc:spChg>
        <pc:picChg chg="add mod">
          <ac:chgData name="Kal Rabb" userId="3edf06299a4717ec" providerId="LiveId" clId="{6B1E0A54-5C7D-46B0-AA52-CD2AE345672D}" dt="2020-07-02T14:21:55.009" v="924" actId="1076"/>
          <ac:picMkLst>
            <pc:docMk/>
            <pc:sldMk cId="1850162234" sldId="267"/>
            <ac:picMk id="6" creationId="{35F5A0E8-7B03-4443-8B7B-3CDCB48E4314}"/>
          </ac:picMkLst>
        </pc:picChg>
        <pc:picChg chg="add del mod">
          <ac:chgData name="Kal Rabb" userId="3edf06299a4717ec" providerId="LiveId" clId="{6B1E0A54-5C7D-46B0-AA52-CD2AE345672D}" dt="2020-07-02T14:21:30.925" v="917" actId="14100"/>
          <ac:picMkLst>
            <pc:docMk/>
            <pc:sldMk cId="1850162234" sldId="267"/>
            <ac:picMk id="9" creationId="{6AE9C8D3-B5EA-4D0D-9BF3-40C0A05DFC22}"/>
          </ac:picMkLst>
        </pc:picChg>
        <pc:picChg chg="add mod">
          <ac:chgData name="Kal Rabb" userId="3edf06299a4717ec" providerId="LiveId" clId="{6B1E0A54-5C7D-46B0-AA52-CD2AE345672D}" dt="2020-07-02T14:22:19.648" v="928" actId="1076"/>
          <ac:picMkLst>
            <pc:docMk/>
            <pc:sldMk cId="1850162234" sldId="267"/>
            <ac:picMk id="14" creationId="{044AAD0A-EFF2-45B6-9B4C-D3DFAD44272B}"/>
          </ac:picMkLst>
        </pc:picChg>
        <pc:picChg chg="add mod">
          <ac:chgData name="Kal Rabb" userId="3edf06299a4717ec" providerId="LiveId" clId="{6B1E0A54-5C7D-46B0-AA52-CD2AE345672D}" dt="2020-07-02T14:26:33.602" v="999" actId="1076"/>
          <ac:picMkLst>
            <pc:docMk/>
            <pc:sldMk cId="1850162234" sldId="267"/>
            <ac:picMk id="19" creationId="{11D3FDE8-D94A-4C2C-9AC9-A6F9188160DA}"/>
          </ac:picMkLst>
        </pc:picChg>
        <pc:picChg chg="add mod">
          <ac:chgData name="Kal Rabb" userId="3edf06299a4717ec" providerId="LiveId" clId="{6B1E0A54-5C7D-46B0-AA52-CD2AE345672D}" dt="2020-07-02T14:23:23.896" v="955" actId="1076"/>
          <ac:picMkLst>
            <pc:docMk/>
            <pc:sldMk cId="1850162234" sldId="267"/>
            <ac:picMk id="21" creationId="{9BF90B43-81B0-405E-93D1-B5CC0F094566}"/>
          </ac:picMkLst>
        </pc:picChg>
        <pc:picChg chg="add mod">
          <ac:chgData name="Kal Rabb" userId="3edf06299a4717ec" providerId="LiveId" clId="{6B1E0A54-5C7D-46B0-AA52-CD2AE345672D}" dt="2020-07-02T14:25:45.993" v="995" actId="1076"/>
          <ac:picMkLst>
            <pc:docMk/>
            <pc:sldMk cId="1850162234" sldId="267"/>
            <ac:picMk id="24" creationId="{80893067-4D35-4EF5-9429-F375A8C94AA1}"/>
          </ac:picMkLst>
        </pc:picChg>
        <pc:picChg chg="add mod">
          <ac:chgData name="Kal Rabb" userId="3edf06299a4717ec" providerId="LiveId" clId="{6B1E0A54-5C7D-46B0-AA52-CD2AE345672D}" dt="2020-07-02T15:42:52.642" v="1040" actId="1076"/>
          <ac:picMkLst>
            <pc:docMk/>
            <pc:sldMk cId="1850162234" sldId="267"/>
            <ac:picMk id="40" creationId="{3A9DA044-D745-4AE4-A9E8-9CFF3B83C28C}"/>
          </ac:picMkLst>
        </pc:picChg>
        <pc:cxnChg chg="add mod">
          <ac:chgData name="Kal Rabb" userId="3edf06299a4717ec" providerId="LiveId" clId="{6B1E0A54-5C7D-46B0-AA52-CD2AE345672D}" dt="2020-07-02T14:22:07.472" v="926" actId="13822"/>
          <ac:cxnSpMkLst>
            <pc:docMk/>
            <pc:sldMk cId="1850162234" sldId="267"/>
            <ac:cxnSpMk id="13" creationId="{44EA581C-B41A-429B-A318-E61DECC966BC}"/>
          </ac:cxnSpMkLst>
        </pc:cxnChg>
        <pc:cxnChg chg="add mod">
          <ac:chgData name="Kal Rabb" userId="3edf06299a4717ec" providerId="LiveId" clId="{6B1E0A54-5C7D-46B0-AA52-CD2AE345672D}" dt="2020-07-02T14:29:59.657" v="1005" actId="1076"/>
          <ac:cxnSpMkLst>
            <pc:docMk/>
            <pc:sldMk cId="1850162234" sldId="267"/>
            <ac:cxnSpMk id="16" creationId="{D6DFA0F4-CE59-405C-BF32-7025E4AFC6F1}"/>
          </ac:cxnSpMkLst>
        </pc:cxnChg>
        <pc:cxnChg chg="add mod">
          <ac:chgData name="Kal Rabb" userId="3edf06299a4717ec" providerId="LiveId" clId="{6B1E0A54-5C7D-46B0-AA52-CD2AE345672D}" dt="2020-07-02T14:30:02.807" v="1006" actId="1076"/>
          <ac:cxnSpMkLst>
            <pc:docMk/>
            <pc:sldMk cId="1850162234" sldId="267"/>
            <ac:cxnSpMk id="17" creationId="{1435FF20-5109-4B48-A6EC-C45AE3E9D794}"/>
          </ac:cxnSpMkLst>
        </pc:cxnChg>
        <pc:cxnChg chg="add mod">
          <ac:chgData name="Kal Rabb" userId="3edf06299a4717ec" providerId="LiveId" clId="{6B1E0A54-5C7D-46B0-AA52-CD2AE345672D}" dt="2020-07-02T14:30:10.682" v="1007" actId="14100"/>
          <ac:cxnSpMkLst>
            <pc:docMk/>
            <pc:sldMk cId="1850162234" sldId="267"/>
            <ac:cxnSpMk id="25" creationId="{CFCE50D3-9983-4F8E-ABE9-9C560BBA4EFD}"/>
          </ac:cxnSpMkLst>
        </pc:cxnChg>
        <pc:cxnChg chg="add mod">
          <ac:chgData name="Kal Rabb" userId="3edf06299a4717ec" providerId="LiveId" clId="{6B1E0A54-5C7D-46B0-AA52-CD2AE345672D}" dt="2020-07-02T14:30:18.388" v="1010" actId="14100"/>
          <ac:cxnSpMkLst>
            <pc:docMk/>
            <pc:sldMk cId="1850162234" sldId="267"/>
            <ac:cxnSpMk id="32" creationId="{1C0FADB8-3323-484C-A8B9-28CEB73BD8B2}"/>
          </ac:cxnSpMkLst>
        </pc:cxnChg>
        <pc:cxnChg chg="add mod">
          <ac:chgData name="Kal Rabb" userId="3edf06299a4717ec" providerId="LiveId" clId="{6B1E0A54-5C7D-46B0-AA52-CD2AE345672D}" dt="2020-07-02T15:42:10.240" v="1013" actId="14100"/>
          <ac:cxnSpMkLst>
            <pc:docMk/>
            <pc:sldMk cId="1850162234" sldId="267"/>
            <ac:cxnSpMk id="35" creationId="{258A92D8-807A-4B32-91DC-EC18112C87C9}"/>
          </ac:cxnSpMkLst>
        </pc:cxnChg>
        <pc:cxnChg chg="add mod">
          <ac:chgData name="Kal Rabb" userId="3edf06299a4717ec" providerId="LiveId" clId="{6B1E0A54-5C7D-46B0-AA52-CD2AE345672D}" dt="2020-07-02T15:43:08.122" v="1043" actId="14100"/>
          <ac:cxnSpMkLst>
            <pc:docMk/>
            <pc:sldMk cId="1850162234" sldId="267"/>
            <ac:cxnSpMk id="42" creationId="{BEE3002C-EEE0-4567-B032-997BF19FCD8E}"/>
          </ac:cxnSpMkLst>
        </pc:cxnChg>
      </pc:sldChg>
      <pc:sldChg chg="modSp new mod">
        <pc:chgData name="Kal Rabb" userId="3edf06299a4717ec" providerId="LiveId" clId="{6B1E0A54-5C7D-46B0-AA52-CD2AE345672D}" dt="2020-07-02T15:53:00.976" v="1362" actId="20577"/>
        <pc:sldMkLst>
          <pc:docMk/>
          <pc:sldMk cId="1037689308" sldId="268"/>
        </pc:sldMkLst>
        <pc:spChg chg="mod">
          <ac:chgData name="Kal Rabb" userId="3edf06299a4717ec" providerId="LiveId" clId="{6B1E0A54-5C7D-46B0-AA52-CD2AE345672D}" dt="2020-07-02T15:50:12.350" v="1099" actId="20577"/>
          <ac:spMkLst>
            <pc:docMk/>
            <pc:sldMk cId="1037689308" sldId="268"/>
            <ac:spMk id="2" creationId="{F6814E38-A53F-4D49-B439-6CFB2D31F814}"/>
          </ac:spMkLst>
        </pc:spChg>
        <pc:spChg chg="mod">
          <ac:chgData name="Kal Rabb" userId="3edf06299a4717ec" providerId="LiveId" clId="{6B1E0A54-5C7D-46B0-AA52-CD2AE345672D}" dt="2020-07-02T15:53:00.976" v="1362" actId="20577"/>
          <ac:spMkLst>
            <pc:docMk/>
            <pc:sldMk cId="1037689308" sldId="268"/>
            <ac:spMk id="3" creationId="{43C38869-7F69-4E1F-B883-7F3FE373D479}"/>
          </ac:spMkLst>
        </pc:spChg>
        <pc:spChg chg="mod">
          <ac:chgData name="Kal Rabb" userId="3edf06299a4717ec" providerId="LiveId" clId="{6B1E0A54-5C7D-46B0-AA52-CD2AE345672D}" dt="2020-07-02T15:50:00.664" v="1078"/>
          <ac:spMkLst>
            <pc:docMk/>
            <pc:sldMk cId="1037689308" sldId="268"/>
            <ac:spMk id="4" creationId="{13C775DE-09AC-444D-B58A-736C22584A08}"/>
          </ac:spMkLst>
        </pc:spChg>
      </pc:sldChg>
      <pc:sldChg chg="addSp delSp modSp new mod modClrScheme chgLayout">
        <pc:chgData name="Kal Rabb" userId="3edf06299a4717ec" providerId="LiveId" clId="{6B1E0A54-5C7D-46B0-AA52-CD2AE345672D}" dt="2020-07-02T17:00:48.661" v="1629" actId="20577"/>
        <pc:sldMkLst>
          <pc:docMk/>
          <pc:sldMk cId="1910653396" sldId="269"/>
        </pc:sldMkLst>
        <pc:spChg chg="del mod ord">
          <ac:chgData name="Kal Rabb" userId="3edf06299a4717ec" providerId="LiveId" clId="{6B1E0A54-5C7D-46B0-AA52-CD2AE345672D}" dt="2020-07-02T15:59:25.786" v="1364" actId="700"/>
          <ac:spMkLst>
            <pc:docMk/>
            <pc:sldMk cId="1910653396" sldId="269"/>
            <ac:spMk id="2" creationId="{5E278A42-E6BA-4862-B16D-2F3FF47C8E82}"/>
          </ac:spMkLst>
        </pc:spChg>
        <pc:spChg chg="del mod ord">
          <ac:chgData name="Kal Rabb" userId="3edf06299a4717ec" providerId="LiveId" clId="{6B1E0A54-5C7D-46B0-AA52-CD2AE345672D}" dt="2020-07-02T15:59:25.786" v="1364" actId="700"/>
          <ac:spMkLst>
            <pc:docMk/>
            <pc:sldMk cId="1910653396" sldId="269"/>
            <ac:spMk id="3" creationId="{68F84CCA-5B4C-446B-840A-63811E514591}"/>
          </ac:spMkLst>
        </pc:spChg>
        <pc:spChg chg="del">
          <ac:chgData name="Kal Rabb" userId="3edf06299a4717ec" providerId="LiveId" clId="{6B1E0A54-5C7D-46B0-AA52-CD2AE345672D}" dt="2020-07-02T15:59:25.786" v="1364" actId="700"/>
          <ac:spMkLst>
            <pc:docMk/>
            <pc:sldMk cId="1910653396" sldId="269"/>
            <ac:spMk id="4" creationId="{3853C403-5E75-45A6-BCDF-996B55C5B976}"/>
          </ac:spMkLst>
        </pc:spChg>
        <pc:spChg chg="add mod ord">
          <ac:chgData name="Kal Rabb" userId="3edf06299a4717ec" providerId="LiveId" clId="{6B1E0A54-5C7D-46B0-AA52-CD2AE345672D}" dt="2020-07-02T17:00:48.661" v="1629" actId="20577"/>
          <ac:spMkLst>
            <pc:docMk/>
            <pc:sldMk cId="1910653396" sldId="269"/>
            <ac:spMk id="5" creationId="{7C1DE974-94A8-4908-B49A-3F40720837E0}"/>
          </ac:spMkLst>
        </pc:spChg>
        <pc:spChg chg="add mod ord">
          <ac:chgData name="Kal Rabb" userId="3edf06299a4717ec" providerId="LiveId" clId="{6B1E0A54-5C7D-46B0-AA52-CD2AE345672D}" dt="2020-07-02T16:01:44.630" v="1456" actId="20577"/>
          <ac:spMkLst>
            <pc:docMk/>
            <pc:sldMk cId="1910653396" sldId="269"/>
            <ac:spMk id="6" creationId="{19EF307A-E314-46BA-A273-CFB198417FBB}"/>
          </ac:spMkLst>
        </pc:spChg>
      </pc:sldChg>
      <pc:sldChg chg="modSp new mod">
        <pc:chgData name="Kal Rabb" userId="3edf06299a4717ec" providerId="LiveId" clId="{6B1E0A54-5C7D-46B0-AA52-CD2AE345672D}" dt="2020-07-02T17:08:57.224" v="2318" actId="179"/>
        <pc:sldMkLst>
          <pc:docMk/>
          <pc:sldMk cId="1740702159" sldId="270"/>
        </pc:sldMkLst>
        <pc:spChg chg="mod">
          <ac:chgData name="Kal Rabb" userId="3edf06299a4717ec" providerId="LiveId" clId="{6B1E0A54-5C7D-46B0-AA52-CD2AE345672D}" dt="2020-07-02T17:01:01.441" v="1641" actId="20577"/>
          <ac:spMkLst>
            <pc:docMk/>
            <pc:sldMk cId="1740702159" sldId="270"/>
            <ac:spMk id="2" creationId="{9D3682B0-46D6-4CB6-9E42-B041E173DA16}"/>
          </ac:spMkLst>
        </pc:spChg>
        <pc:spChg chg="mod">
          <ac:chgData name="Kal Rabb" userId="3edf06299a4717ec" providerId="LiveId" clId="{6B1E0A54-5C7D-46B0-AA52-CD2AE345672D}" dt="2020-07-02T17:08:57.224" v="2318" actId="179"/>
          <ac:spMkLst>
            <pc:docMk/>
            <pc:sldMk cId="1740702159" sldId="270"/>
            <ac:spMk id="3" creationId="{9A187C52-325A-486A-B6F3-819F9124AA7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D86E7D-E665-49F1-9E4B-0D82F9C209D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F2548-409A-465C-B727-B40316F0A46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51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86E7D-E665-49F1-9E4B-0D82F9C209D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147662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86E7D-E665-49F1-9E4B-0D82F9C209D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184333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86E7D-E665-49F1-9E4B-0D82F9C209D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422524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D86E7D-E665-49F1-9E4B-0D82F9C209D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F2548-409A-465C-B727-B40316F0A46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6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D86E7D-E665-49F1-9E4B-0D82F9C209D4}"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360897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D86E7D-E665-49F1-9E4B-0D82F9C209D4}" type="datetimeFigureOut">
              <a:rPr lang="en-US" smtClean="0"/>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30740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D86E7D-E665-49F1-9E4B-0D82F9C209D4}" type="datetimeFigureOut">
              <a:rPr lang="en-US" smtClean="0"/>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138336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7D86E7D-E665-49F1-9E4B-0D82F9C209D4}" type="datetimeFigureOut">
              <a:rPr lang="en-US" smtClean="0"/>
              <a:t>9/1/2025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64373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7D86E7D-E665-49F1-9E4B-0D82F9C209D4}" type="datetimeFigureOut">
              <a:rPr lang="en-US" smtClean="0"/>
              <a:t>9/1/2025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BF2548-409A-465C-B727-B40316F0A468}" type="slidenum">
              <a:rPr lang="en-US" smtClean="0"/>
              <a:t>‹#›</a:t>
            </a:fld>
            <a:endParaRPr lang="en-US"/>
          </a:p>
        </p:txBody>
      </p:sp>
    </p:spTree>
    <p:extLst>
      <p:ext uri="{BB962C8B-B14F-4D97-AF65-F5344CB8AC3E}">
        <p14:creationId xmlns:p14="http://schemas.microsoft.com/office/powerpoint/2010/main" val="9941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D86E7D-E665-49F1-9E4B-0D82F9C209D4}"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176177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7D86E7D-E665-49F1-9E4B-0D82F9C209D4}" type="datetimeFigureOut">
              <a:rPr lang="en-US" smtClean="0"/>
              <a:t>9/1/2025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BF2548-409A-465C-B727-B40316F0A46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886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ifewire.com/computer-network-topology-81788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ifewire.com/computer-network-topology-81788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lifewire.com/computer-network-topology-81788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ifewire.com/computer-network-topology-81788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ifewire.com/computer-network-topology-81788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OSI_mode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n.wikipedia.org/wiki/OSI_mode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n.wikipedia.org/wiki/OSI_mode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it.donga.com/18481/" TargetMode="External"/><Relationship Id="rId7" Type="http://schemas.openxmlformats.org/officeDocument/2006/relationships/hyperlink" Target="http://www.publicdomainfiles.com/show_file.php?id=13938365416588" TargetMode="External"/><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commons.wikimedia.org/wiki/file:server2_by_mimooh.svg" TargetMode="Externa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mailto:sendto@theirdomain.net" TargetMode="External"/><Relationship Id="rId2" Type="http://schemas.openxmlformats.org/officeDocument/2006/relationships/hyperlink" Target="mailto:kalrabb@mydomain.com" TargetMode="External"/><Relationship Id="rId1" Type="http://schemas.openxmlformats.org/officeDocument/2006/relationships/slideLayout" Target="../slideLayouts/slideLayout4.xml"/><Relationship Id="rId5" Type="http://schemas.openxmlformats.org/officeDocument/2006/relationships/hyperlink" Target="https://tools.ietf.org/html/rfc5321" TargetMode="External"/><Relationship Id="rId4" Type="http://schemas.openxmlformats.org/officeDocument/2006/relationships/hyperlink" Target="https://docs.microsoft.com/en-us/Exchange/mail-flow/test-smtp-with-telnet?view=exchserver-201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docs.microsoft.com/en-us/windows-server/administration/windows-commands/ftp#:~:text=The%20ftp%20command-line%20parameters%20are%20case-sensitive.%20This%20command,sub-environment%20in%20which%20you%20can%20use%20ftp%20command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bleepingcomputer.com/news/security/moveit-transfer-customers-warned-of-new-flaw-as-poc-info-surfaces/" TargetMode="External"/><Relationship Id="rId2" Type="http://schemas.openxmlformats.org/officeDocument/2006/relationships/hyperlink" Target="https://www.whec.com/top-news/university-of-rochester-investigating-data-breach/"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fc-editor.org/rfc/rfc821#section-4.5.2" TargetMode="External"/><Relationship Id="rId2" Type="http://schemas.openxmlformats.org/officeDocument/2006/relationships/hyperlink" Target="https://www.rfc-editor.org/rfc/rfc822#section-4.1" TargetMode="External"/><Relationship Id="rId1" Type="http://schemas.openxmlformats.org/officeDocument/2006/relationships/slideLayout" Target="../slideLayouts/slideLayout2.xml"/><Relationship Id="rId5" Type="http://schemas.openxmlformats.org/officeDocument/2006/relationships/hyperlink" Target="https://www.rfc-editor.org/rfc/rfc821#page-19" TargetMode="External"/><Relationship Id="rId4" Type="http://schemas.openxmlformats.org/officeDocument/2006/relationships/hyperlink" Target="https://www.rfc-editor.org/rfc/rfc821#ref-2"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rfc-editor.org/rfc/rfc1.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85E6-31FE-45B5-806E-9B3C39089FDE}"/>
              </a:ext>
            </a:extLst>
          </p:cNvPr>
          <p:cNvSpPr>
            <a:spLocks noGrp="1"/>
          </p:cNvSpPr>
          <p:nvPr>
            <p:ph type="ctrTitle"/>
          </p:nvPr>
        </p:nvSpPr>
        <p:spPr/>
        <p:txBody>
          <a:bodyPr/>
          <a:lstStyle/>
          <a:p>
            <a:r>
              <a:rPr lang="en-US" dirty="0"/>
              <a:t>Network Architectures</a:t>
            </a:r>
          </a:p>
        </p:txBody>
      </p:sp>
      <p:sp>
        <p:nvSpPr>
          <p:cNvPr id="3" name="Subtitle 2">
            <a:extLst>
              <a:ext uri="{FF2B5EF4-FFF2-40B4-BE49-F238E27FC236}">
                <a16:creationId xmlns:a16="http://schemas.microsoft.com/office/drawing/2014/main" id="{69D91A5B-65E1-41E6-BB0C-7F974FFD779B}"/>
              </a:ext>
            </a:extLst>
          </p:cNvPr>
          <p:cNvSpPr>
            <a:spLocks noGrp="1"/>
          </p:cNvSpPr>
          <p:nvPr>
            <p:ph type="subTitle" idx="1"/>
          </p:nvPr>
        </p:nvSpPr>
        <p:spPr/>
        <p:txBody>
          <a:bodyPr/>
          <a:lstStyle/>
          <a:p>
            <a:r>
              <a:rPr lang="en-US" dirty="0"/>
              <a:t>A simplified view …</a:t>
            </a:r>
          </a:p>
        </p:txBody>
      </p:sp>
    </p:spTree>
    <p:extLst>
      <p:ext uri="{BB962C8B-B14F-4D97-AF65-F5344CB8AC3E}">
        <p14:creationId xmlns:p14="http://schemas.microsoft.com/office/powerpoint/2010/main" val="1874602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97A1A-815E-546F-9CE3-490FD7C206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D7C1A-E169-6FF0-B614-51FF6BC269E4}"/>
              </a:ext>
            </a:extLst>
          </p:cNvPr>
          <p:cNvSpPr>
            <a:spLocks noGrp="1"/>
          </p:cNvSpPr>
          <p:nvPr>
            <p:ph type="title"/>
          </p:nvPr>
        </p:nvSpPr>
        <p:spPr/>
        <p:txBody>
          <a:bodyPr/>
          <a:lstStyle/>
          <a:p>
            <a:r>
              <a:rPr lang="en-US" dirty="0"/>
              <a:t>Networking terms</a:t>
            </a:r>
          </a:p>
        </p:txBody>
      </p:sp>
      <p:sp>
        <p:nvSpPr>
          <p:cNvPr id="3" name="Content Placeholder 2">
            <a:extLst>
              <a:ext uri="{FF2B5EF4-FFF2-40B4-BE49-F238E27FC236}">
                <a16:creationId xmlns:a16="http://schemas.microsoft.com/office/drawing/2014/main" id="{C48B5C76-52A0-967C-5384-C6F22A731881}"/>
              </a:ext>
            </a:extLst>
          </p:cNvPr>
          <p:cNvSpPr>
            <a:spLocks noGrp="1"/>
          </p:cNvSpPr>
          <p:nvPr>
            <p:ph idx="1"/>
          </p:nvPr>
        </p:nvSpPr>
        <p:spPr>
          <a:xfrm>
            <a:off x="1097280" y="1845734"/>
            <a:ext cx="10058400" cy="4606824"/>
          </a:xfrm>
        </p:spPr>
        <p:txBody>
          <a:bodyPr>
            <a:normAutofit/>
          </a:bodyPr>
          <a:lstStyle/>
          <a:p>
            <a:r>
              <a:rPr lang="en-US" b="1" dirty="0"/>
              <a:t>Virtual Private Network (VPN):</a:t>
            </a:r>
            <a:r>
              <a:rPr lang="en-US" dirty="0"/>
              <a:t> </a:t>
            </a:r>
          </a:p>
          <a:p>
            <a:pPr lvl="1"/>
            <a:r>
              <a:rPr lang="en-US" dirty="0"/>
              <a:t>creates a secure channel between 2 networks</a:t>
            </a:r>
          </a:p>
          <a:p>
            <a:pPr lvl="1"/>
            <a:r>
              <a:rPr lang="en-US" dirty="0"/>
              <a:t>networks think they are the same</a:t>
            </a:r>
          </a:p>
          <a:p>
            <a:pPr lvl="1"/>
            <a:r>
              <a:rPr lang="en-US" dirty="0"/>
              <a:t>outsiders do not see what’s in the channel</a:t>
            </a:r>
          </a:p>
          <a:p>
            <a:pPr lvl="1"/>
            <a:r>
              <a:rPr lang="en-US" dirty="0"/>
              <a:t>encrypted</a:t>
            </a:r>
          </a:p>
          <a:p>
            <a:pPr lvl="1"/>
            <a:r>
              <a:rPr lang="en-US" dirty="0"/>
              <a:t>usage:</a:t>
            </a:r>
          </a:p>
          <a:p>
            <a:pPr lvl="2"/>
            <a:r>
              <a:rPr lang="en-US" dirty="0"/>
              <a:t>connectivity across branches</a:t>
            </a:r>
          </a:p>
          <a:p>
            <a:pPr lvl="2"/>
            <a:r>
              <a:rPr lang="en-US" dirty="0"/>
              <a:t>ATM to bank</a:t>
            </a:r>
          </a:p>
          <a:p>
            <a:pPr lvl="2"/>
            <a:r>
              <a:rPr lang="en-US" dirty="0"/>
              <a:t>personal privacy / security in public networks</a:t>
            </a:r>
          </a:p>
          <a:p>
            <a:pPr lvl="2"/>
            <a:r>
              <a:rPr lang="en-US" dirty="0"/>
              <a:t>regional restrictions (mask the output point)</a:t>
            </a:r>
          </a:p>
          <a:p>
            <a:pPr lvl="2"/>
            <a:r>
              <a:rPr lang="en-US" dirty="0"/>
              <a:t>censorship avoidance</a:t>
            </a:r>
          </a:p>
          <a:p>
            <a:pPr lvl="2"/>
            <a:r>
              <a:rPr lang="en-US" dirty="0"/>
              <a:t>torrents</a:t>
            </a:r>
          </a:p>
          <a:p>
            <a:pPr lvl="1"/>
            <a:r>
              <a:rPr lang="en-US" dirty="0"/>
              <a:t>not anonymous!!!</a:t>
            </a:r>
          </a:p>
          <a:p>
            <a:pPr lvl="2"/>
            <a:r>
              <a:rPr lang="en-US" dirty="0"/>
              <a:t>private VPN-servers hold logs (almost all of them)</a:t>
            </a:r>
          </a:p>
          <a:p>
            <a:pPr lvl="2"/>
            <a:r>
              <a:rPr lang="en-US" dirty="0"/>
              <a:t>don’t use for piracy, of course</a:t>
            </a:r>
          </a:p>
        </p:txBody>
      </p:sp>
    </p:spTree>
    <p:extLst>
      <p:ext uri="{BB962C8B-B14F-4D97-AF65-F5344CB8AC3E}">
        <p14:creationId xmlns:p14="http://schemas.microsoft.com/office/powerpoint/2010/main" val="35897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5CC9A-70F4-B90B-CCDC-49B2997189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D29CE-A1BC-5C22-A857-D993E182B709}"/>
              </a:ext>
            </a:extLst>
          </p:cNvPr>
          <p:cNvSpPr>
            <a:spLocks noGrp="1"/>
          </p:cNvSpPr>
          <p:nvPr>
            <p:ph type="title"/>
          </p:nvPr>
        </p:nvSpPr>
        <p:spPr/>
        <p:txBody>
          <a:bodyPr/>
          <a:lstStyle/>
          <a:p>
            <a:r>
              <a:rPr lang="en-US" dirty="0"/>
              <a:t>Networking Architecture terms</a:t>
            </a:r>
          </a:p>
        </p:txBody>
      </p:sp>
      <p:sp>
        <p:nvSpPr>
          <p:cNvPr id="3" name="Content Placeholder 2">
            <a:extLst>
              <a:ext uri="{FF2B5EF4-FFF2-40B4-BE49-F238E27FC236}">
                <a16:creationId xmlns:a16="http://schemas.microsoft.com/office/drawing/2014/main" id="{98B843CD-9E32-4196-9A0E-5B785A6776B3}"/>
              </a:ext>
            </a:extLst>
          </p:cNvPr>
          <p:cNvSpPr>
            <a:spLocks noGrp="1"/>
          </p:cNvSpPr>
          <p:nvPr>
            <p:ph idx="1"/>
          </p:nvPr>
        </p:nvSpPr>
        <p:spPr/>
        <p:txBody>
          <a:bodyPr>
            <a:normAutofit lnSpcReduction="10000"/>
          </a:bodyPr>
          <a:lstStyle/>
          <a:p>
            <a:r>
              <a:rPr lang="en-US" dirty="0"/>
              <a:t>Topology – physical network layout</a:t>
            </a:r>
          </a:p>
          <a:p>
            <a:pPr lvl="1"/>
            <a:r>
              <a:rPr lang="en-US" dirty="0"/>
              <a:t>Impact – performance, reliability, cost</a:t>
            </a:r>
          </a:p>
          <a:p>
            <a:pPr lvl="1"/>
            <a:r>
              <a:rPr lang="en-US" dirty="0"/>
              <a:t>Currently – many are hybrid</a:t>
            </a:r>
          </a:p>
          <a:p>
            <a:r>
              <a:rPr lang="en-US" dirty="0"/>
              <a:t>Bus - common backbone to connect all devices (like a hardware bus). Signals in both directions</a:t>
            </a:r>
          </a:p>
          <a:p>
            <a:pPr lvl="1"/>
            <a:r>
              <a:rPr lang="en-US" dirty="0"/>
              <a:t>pros: </a:t>
            </a:r>
          </a:p>
          <a:p>
            <a:pPr lvl="2"/>
            <a:r>
              <a:rPr lang="en-US" dirty="0"/>
              <a:t>simple &amp; cheap</a:t>
            </a:r>
          </a:p>
          <a:p>
            <a:pPr lvl="1"/>
            <a:r>
              <a:rPr lang="en-US" dirty="0"/>
              <a:t>cons: </a:t>
            </a:r>
          </a:p>
          <a:p>
            <a:pPr lvl="2"/>
            <a:r>
              <a:rPr lang="en-US" dirty="0"/>
              <a:t>1 failure =&gt; network is gone</a:t>
            </a:r>
          </a:p>
          <a:p>
            <a:pPr lvl="2"/>
            <a:r>
              <a:rPr lang="en-US" dirty="0"/>
              <a:t>collisions</a:t>
            </a:r>
          </a:p>
          <a:p>
            <a:pPr lvl="3"/>
            <a:r>
              <a:rPr lang="en-US" dirty="0"/>
              <a:t>2 devices transmit towards each other</a:t>
            </a:r>
          </a:p>
          <a:p>
            <a:pPr lvl="3"/>
            <a:r>
              <a:rPr lang="en-US" dirty="0"/>
              <a:t>signal interference</a:t>
            </a:r>
          </a:p>
          <a:p>
            <a:pPr lvl="3"/>
            <a:r>
              <a:rPr lang="en-US" dirty="0"/>
              <a:t>impossible to decode</a:t>
            </a:r>
          </a:p>
          <a:p>
            <a:pPr lvl="1"/>
            <a:r>
              <a:rPr lang="en-US" dirty="0"/>
              <a:t>usage:</a:t>
            </a:r>
          </a:p>
          <a:p>
            <a:pPr lvl="2"/>
            <a:r>
              <a:rPr lang="en-US" dirty="0"/>
              <a:t>early Ethernet</a:t>
            </a:r>
          </a:p>
        </p:txBody>
      </p:sp>
      <p:sp>
        <p:nvSpPr>
          <p:cNvPr id="4" name="Rectangle 3">
            <a:extLst>
              <a:ext uri="{FF2B5EF4-FFF2-40B4-BE49-F238E27FC236}">
                <a16:creationId xmlns:a16="http://schemas.microsoft.com/office/drawing/2014/main" id="{08D3D0E3-4FD5-5F3A-0712-63FFF504D5B0}"/>
              </a:ext>
            </a:extLst>
          </p:cNvPr>
          <p:cNvSpPr/>
          <p:nvPr/>
        </p:nvSpPr>
        <p:spPr>
          <a:xfrm>
            <a:off x="1300612" y="5977468"/>
            <a:ext cx="6127960" cy="369332"/>
          </a:xfrm>
          <a:prstGeom prst="rect">
            <a:avLst/>
          </a:prstGeom>
        </p:spPr>
        <p:txBody>
          <a:bodyPr wrap="none">
            <a:spAutoFit/>
          </a:bodyPr>
          <a:lstStyle/>
          <a:p>
            <a:r>
              <a:rPr lang="en-US" dirty="0">
                <a:hlinkClick r:id="rId2"/>
              </a:rPr>
              <a:t>https://www.lifewire.com/computer-network-topology-817884</a:t>
            </a:r>
            <a:endParaRPr lang="en-US" dirty="0"/>
          </a:p>
        </p:txBody>
      </p:sp>
      <p:pic>
        <p:nvPicPr>
          <p:cNvPr id="5" name="Picture 4">
            <a:extLst>
              <a:ext uri="{FF2B5EF4-FFF2-40B4-BE49-F238E27FC236}">
                <a16:creationId xmlns:a16="http://schemas.microsoft.com/office/drawing/2014/main" id="{904B9B07-4461-828D-FA75-D4B238690BEC}"/>
              </a:ext>
            </a:extLst>
          </p:cNvPr>
          <p:cNvPicPr>
            <a:picLocks noChangeAspect="1"/>
          </p:cNvPicPr>
          <p:nvPr/>
        </p:nvPicPr>
        <p:blipFill>
          <a:blip r:embed="rId3"/>
          <a:stretch>
            <a:fillRect/>
          </a:stretch>
        </p:blipFill>
        <p:spPr>
          <a:xfrm>
            <a:off x="5198308" y="3429000"/>
            <a:ext cx="5362149" cy="1808715"/>
          </a:xfrm>
          <a:prstGeom prst="rect">
            <a:avLst/>
          </a:prstGeom>
        </p:spPr>
      </p:pic>
    </p:spTree>
    <p:extLst>
      <p:ext uri="{BB962C8B-B14F-4D97-AF65-F5344CB8AC3E}">
        <p14:creationId xmlns:p14="http://schemas.microsoft.com/office/powerpoint/2010/main" val="1460504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C8ADA-10F9-5654-2E2F-97D2BDD69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93394-1629-CD66-3F80-D5400AB2A02A}"/>
              </a:ext>
            </a:extLst>
          </p:cNvPr>
          <p:cNvSpPr>
            <a:spLocks noGrp="1"/>
          </p:cNvSpPr>
          <p:nvPr>
            <p:ph type="title"/>
          </p:nvPr>
        </p:nvSpPr>
        <p:spPr/>
        <p:txBody>
          <a:bodyPr/>
          <a:lstStyle/>
          <a:p>
            <a:r>
              <a:rPr lang="en-US" dirty="0"/>
              <a:t>Networking Architecture terms</a:t>
            </a:r>
          </a:p>
        </p:txBody>
      </p:sp>
      <p:sp>
        <p:nvSpPr>
          <p:cNvPr id="3" name="Content Placeholder 2">
            <a:extLst>
              <a:ext uri="{FF2B5EF4-FFF2-40B4-BE49-F238E27FC236}">
                <a16:creationId xmlns:a16="http://schemas.microsoft.com/office/drawing/2014/main" id="{8AFCBFA7-C43D-59D1-2103-0B4982DE4617}"/>
              </a:ext>
            </a:extLst>
          </p:cNvPr>
          <p:cNvSpPr>
            <a:spLocks noGrp="1"/>
          </p:cNvSpPr>
          <p:nvPr>
            <p:ph idx="1"/>
          </p:nvPr>
        </p:nvSpPr>
        <p:spPr/>
        <p:txBody>
          <a:bodyPr>
            <a:normAutofit/>
          </a:bodyPr>
          <a:lstStyle/>
          <a:p>
            <a:r>
              <a:rPr lang="en-US" dirty="0"/>
              <a:t>Topology – physical network layout</a:t>
            </a:r>
          </a:p>
          <a:p>
            <a:pPr lvl="1"/>
            <a:r>
              <a:rPr lang="en-US" dirty="0"/>
              <a:t>Impact – performance, reliability, cost</a:t>
            </a:r>
          </a:p>
          <a:p>
            <a:r>
              <a:rPr lang="en-US" dirty="0"/>
              <a:t>Ring - Messages travel through a ring in the same direction</a:t>
            </a:r>
          </a:p>
          <a:p>
            <a:pPr lvl="1"/>
            <a:r>
              <a:rPr lang="en-US" dirty="0"/>
              <a:t>pros: </a:t>
            </a:r>
          </a:p>
          <a:p>
            <a:pPr lvl="2"/>
            <a:r>
              <a:rPr lang="en-US" dirty="0"/>
              <a:t>simple &amp; cheap</a:t>
            </a:r>
          </a:p>
          <a:p>
            <a:pPr lvl="2"/>
            <a:r>
              <a:rPr lang="en-US" dirty="0"/>
              <a:t>no collisions (same direction signals)</a:t>
            </a:r>
          </a:p>
          <a:p>
            <a:pPr lvl="1"/>
            <a:r>
              <a:rPr lang="en-US" dirty="0"/>
              <a:t>cons: </a:t>
            </a:r>
          </a:p>
          <a:p>
            <a:pPr lvl="2"/>
            <a:r>
              <a:rPr lang="en-US" dirty="0"/>
              <a:t>1 failure =&gt; network is gone</a:t>
            </a:r>
          </a:p>
          <a:p>
            <a:pPr lvl="1"/>
            <a:r>
              <a:rPr lang="en-US" dirty="0"/>
              <a:t>usage:</a:t>
            </a:r>
          </a:p>
          <a:p>
            <a:pPr lvl="2"/>
            <a:r>
              <a:rPr lang="en-US" dirty="0"/>
              <a:t>some organizations in 80s-90s</a:t>
            </a:r>
          </a:p>
          <a:p>
            <a:pPr lvl="2"/>
            <a:r>
              <a:rPr lang="en-US" dirty="0"/>
              <a:t>dual rings for fault tolerance</a:t>
            </a:r>
          </a:p>
        </p:txBody>
      </p:sp>
      <p:sp>
        <p:nvSpPr>
          <p:cNvPr id="4" name="Rectangle 3">
            <a:extLst>
              <a:ext uri="{FF2B5EF4-FFF2-40B4-BE49-F238E27FC236}">
                <a16:creationId xmlns:a16="http://schemas.microsoft.com/office/drawing/2014/main" id="{B0C9D9EA-1C70-B8E0-835A-53059E00BCDD}"/>
              </a:ext>
            </a:extLst>
          </p:cNvPr>
          <p:cNvSpPr/>
          <p:nvPr/>
        </p:nvSpPr>
        <p:spPr>
          <a:xfrm>
            <a:off x="1300612" y="5977468"/>
            <a:ext cx="6127960" cy="369332"/>
          </a:xfrm>
          <a:prstGeom prst="rect">
            <a:avLst/>
          </a:prstGeom>
        </p:spPr>
        <p:txBody>
          <a:bodyPr wrap="none">
            <a:spAutoFit/>
          </a:bodyPr>
          <a:lstStyle/>
          <a:p>
            <a:r>
              <a:rPr lang="en-US" dirty="0">
                <a:hlinkClick r:id="rId2"/>
              </a:rPr>
              <a:t>https://www.lifewire.com/computer-network-topology-817884</a:t>
            </a:r>
            <a:endParaRPr lang="en-US" dirty="0"/>
          </a:p>
        </p:txBody>
      </p:sp>
      <p:pic>
        <p:nvPicPr>
          <p:cNvPr id="6" name="Picture 5">
            <a:extLst>
              <a:ext uri="{FF2B5EF4-FFF2-40B4-BE49-F238E27FC236}">
                <a16:creationId xmlns:a16="http://schemas.microsoft.com/office/drawing/2014/main" id="{04EC8473-FD23-6B94-22C8-8541979E52D6}"/>
              </a:ext>
            </a:extLst>
          </p:cNvPr>
          <p:cNvPicPr>
            <a:picLocks noChangeAspect="1"/>
          </p:cNvPicPr>
          <p:nvPr/>
        </p:nvPicPr>
        <p:blipFill>
          <a:blip r:embed="rId3"/>
          <a:stretch>
            <a:fillRect/>
          </a:stretch>
        </p:blipFill>
        <p:spPr>
          <a:xfrm>
            <a:off x="6636715" y="3079903"/>
            <a:ext cx="4704515" cy="2789191"/>
          </a:xfrm>
          <a:prstGeom prst="rect">
            <a:avLst/>
          </a:prstGeom>
        </p:spPr>
      </p:pic>
    </p:spTree>
    <p:extLst>
      <p:ext uri="{BB962C8B-B14F-4D97-AF65-F5344CB8AC3E}">
        <p14:creationId xmlns:p14="http://schemas.microsoft.com/office/powerpoint/2010/main" val="423745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8047A-9F83-3C96-766C-DBD9A4325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9B88A-6EC2-7BB8-BC83-5A6C3FBE98BD}"/>
              </a:ext>
            </a:extLst>
          </p:cNvPr>
          <p:cNvSpPr>
            <a:spLocks noGrp="1"/>
          </p:cNvSpPr>
          <p:nvPr>
            <p:ph type="title"/>
          </p:nvPr>
        </p:nvSpPr>
        <p:spPr/>
        <p:txBody>
          <a:bodyPr/>
          <a:lstStyle/>
          <a:p>
            <a:r>
              <a:rPr lang="en-US" dirty="0"/>
              <a:t>Networking Architecture terms</a:t>
            </a:r>
          </a:p>
        </p:txBody>
      </p:sp>
      <p:sp>
        <p:nvSpPr>
          <p:cNvPr id="3" name="Content Placeholder 2">
            <a:extLst>
              <a:ext uri="{FF2B5EF4-FFF2-40B4-BE49-F238E27FC236}">
                <a16:creationId xmlns:a16="http://schemas.microsoft.com/office/drawing/2014/main" id="{38C273EB-4025-7FA8-A368-7DD9A9913D86}"/>
              </a:ext>
            </a:extLst>
          </p:cNvPr>
          <p:cNvSpPr>
            <a:spLocks noGrp="1"/>
          </p:cNvSpPr>
          <p:nvPr>
            <p:ph idx="1"/>
          </p:nvPr>
        </p:nvSpPr>
        <p:spPr/>
        <p:txBody>
          <a:bodyPr>
            <a:normAutofit/>
          </a:bodyPr>
          <a:lstStyle/>
          <a:p>
            <a:r>
              <a:rPr lang="en-US" dirty="0"/>
              <a:t>Topology – physical network layout</a:t>
            </a:r>
          </a:p>
          <a:p>
            <a:pPr lvl="1"/>
            <a:r>
              <a:rPr lang="en-US" dirty="0"/>
              <a:t>Impact – performance, reliability, cost</a:t>
            </a:r>
          </a:p>
          <a:p>
            <a:r>
              <a:rPr lang="en-US" dirty="0"/>
              <a:t>Star – devices connected to a central hub / switch / router</a:t>
            </a:r>
          </a:p>
          <a:p>
            <a:pPr lvl="1"/>
            <a:r>
              <a:rPr lang="en-US" dirty="0"/>
              <a:t>pros: </a:t>
            </a:r>
          </a:p>
          <a:p>
            <a:pPr lvl="2"/>
            <a:r>
              <a:rPr lang="en-US" dirty="0"/>
              <a:t>easy to add / remove devices</a:t>
            </a:r>
          </a:p>
          <a:p>
            <a:pPr lvl="2"/>
            <a:r>
              <a:rPr lang="en-US" dirty="0"/>
              <a:t>isolated failures</a:t>
            </a:r>
          </a:p>
          <a:p>
            <a:pPr lvl="1"/>
            <a:r>
              <a:rPr lang="en-US" dirty="0"/>
              <a:t>cons: </a:t>
            </a:r>
          </a:p>
          <a:p>
            <a:pPr lvl="2"/>
            <a:r>
              <a:rPr lang="en-US" dirty="0"/>
              <a:t>single point of failure</a:t>
            </a:r>
          </a:p>
          <a:p>
            <a:pPr lvl="2"/>
            <a:r>
              <a:rPr lang="en-US" dirty="0"/>
              <a:t>not scalable</a:t>
            </a:r>
          </a:p>
          <a:p>
            <a:pPr lvl="1"/>
            <a:r>
              <a:rPr lang="en-US" dirty="0"/>
              <a:t>usage:</a:t>
            </a:r>
          </a:p>
          <a:p>
            <a:pPr lvl="2"/>
            <a:r>
              <a:rPr lang="en-US" dirty="0"/>
              <a:t>home networks &amp; small offices</a:t>
            </a:r>
          </a:p>
          <a:p>
            <a:pPr lvl="2"/>
            <a:r>
              <a:rPr lang="en-US" dirty="0"/>
              <a:t>wi-fi / LAN routers</a:t>
            </a:r>
          </a:p>
        </p:txBody>
      </p:sp>
      <p:sp>
        <p:nvSpPr>
          <p:cNvPr id="4" name="Rectangle 3">
            <a:extLst>
              <a:ext uri="{FF2B5EF4-FFF2-40B4-BE49-F238E27FC236}">
                <a16:creationId xmlns:a16="http://schemas.microsoft.com/office/drawing/2014/main" id="{EBD50F59-6BAC-B8D5-33B8-3D269A5089A1}"/>
              </a:ext>
            </a:extLst>
          </p:cNvPr>
          <p:cNvSpPr/>
          <p:nvPr/>
        </p:nvSpPr>
        <p:spPr>
          <a:xfrm>
            <a:off x="1300612" y="5977468"/>
            <a:ext cx="6127960" cy="369332"/>
          </a:xfrm>
          <a:prstGeom prst="rect">
            <a:avLst/>
          </a:prstGeom>
        </p:spPr>
        <p:txBody>
          <a:bodyPr wrap="none">
            <a:spAutoFit/>
          </a:bodyPr>
          <a:lstStyle/>
          <a:p>
            <a:r>
              <a:rPr lang="en-US" dirty="0">
                <a:hlinkClick r:id="rId2"/>
              </a:rPr>
              <a:t>https://www.lifewire.com/computer-network-topology-817884</a:t>
            </a:r>
            <a:endParaRPr lang="en-US" dirty="0"/>
          </a:p>
        </p:txBody>
      </p:sp>
      <p:pic>
        <p:nvPicPr>
          <p:cNvPr id="5" name="Picture 4">
            <a:extLst>
              <a:ext uri="{FF2B5EF4-FFF2-40B4-BE49-F238E27FC236}">
                <a16:creationId xmlns:a16="http://schemas.microsoft.com/office/drawing/2014/main" id="{48BA0A9C-4717-F4C1-6969-7D7F7BA5C321}"/>
              </a:ext>
            </a:extLst>
          </p:cNvPr>
          <p:cNvPicPr>
            <a:picLocks noChangeAspect="1"/>
          </p:cNvPicPr>
          <p:nvPr/>
        </p:nvPicPr>
        <p:blipFill>
          <a:blip r:embed="rId3"/>
          <a:stretch>
            <a:fillRect/>
          </a:stretch>
        </p:blipFill>
        <p:spPr>
          <a:xfrm>
            <a:off x="7428572" y="3290283"/>
            <a:ext cx="3060997" cy="2136299"/>
          </a:xfrm>
          <a:prstGeom prst="rect">
            <a:avLst/>
          </a:prstGeom>
        </p:spPr>
      </p:pic>
    </p:spTree>
    <p:extLst>
      <p:ext uri="{BB962C8B-B14F-4D97-AF65-F5344CB8AC3E}">
        <p14:creationId xmlns:p14="http://schemas.microsoft.com/office/powerpoint/2010/main" val="1836624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9EE78-5DBA-41B4-F1AB-C85D59092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D83030-F3B5-4C45-574D-020D0C82A009}"/>
              </a:ext>
            </a:extLst>
          </p:cNvPr>
          <p:cNvSpPr>
            <a:spLocks noGrp="1"/>
          </p:cNvSpPr>
          <p:nvPr>
            <p:ph type="title"/>
          </p:nvPr>
        </p:nvSpPr>
        <p:spPr/>
        <p:txBody>
          <a:bodyPr/>
          <a:lstStyle/>
          <a:p>
            <a:r>
              <a:rPr lang="en-US" dirty="0"/>
              <a:t>Networking Architecture terms</a:t>
            </a:r>
          </a:p>
        </p:txBody>
      </p:sp>
      <p:sp>
        <p:nvSpPr>
          <p:cNvPr id="3" name="Content Placeholder 2">
            <a:extLst>
              <a:ext uri="{FF2B5EF4-FFF2-40B4-BE49-F238E27FC236}">
                <a16:creationId xmlns:a16="http://schemas.microsoft.com/office/drawing/2014/main" id="{EE3FF37D-D586-5D61-9ACC-E077C9BC2328}"/>
              </a:ext>
            </a:extLst>
          </p:cNvPr>
          <p:cNvSpPr>
            <a:spLocks noGrp="1"/>
          </p:cNvSpPr>
          <p:nvPr>
            <p:ph idx="1"/>
          </p:nvPr>
        </p:nvSpPr>
        <p:spPr/>
        <p:txBody>
          <a:bodyPr>
            <a:normAutofit/>
          </a:bodyPr>
          <a:lstStyle/>
          <a:p>
            <a:r>
              <a:rPr lang="en-US" dirty="0"/>
              <a:t>Topology – physical network layout</a:t>
            </a:r>
          </a:p>
          <a:p>
            <a:pPr lvl="1"/>
            <a:r>
              <a:rPr lang="en-US" dirty="0"/>
              <a:t>Impact – performance, reliability, cost</a:t>
            </a:r>
          </a:p>
          <a:p>
            <a:r>
              <a:rPr lang="en-US" dirty="0"/>
              <a:t>Tree – multiple ‘Star’ networks connected to a bus</a:t>
            </a:r>
          </a:p>
          <a:p>
            <a:pPr lvl="1"/>
            <a:r>
              <a:rPr lang="en-US" dirty="0"/>
              <a:t>pros: </a:t>
            </a:r>
          </a:p>
          <a:p>
            <a:pPr lvl="2"/>
            <a:r>
              <a:rPr lang="en-US" dirty="0"/>
              <a:t>scalable &amp; manageable</a:t>
            </a:r>
          </a:p>
          <a:p>
            <a:pPr lvl="2"/>
            <a:r>
              <a:rPr lang="en-US" dirty="0"/>
              <a:t>failure isolation</a:t>
            </a:r>
          </a:p>
          <a:p>
            <a:pPr lvl="2"/>
            <a:r>
              <a:rPr lang="en-US" dirty="0"/>
              <a:t>hierarchical management</a:t>
            </a:r>
          </a:p>
          <a:p>
            <a:pPr lvl="1"/>
            <a:r>
              <a:rPr lang="en-US" dirty="0"/>
              <a:t>cons: </a:t>
            </a:r>
          </a:p>
          <a:p>
            <a:pPr lvl="2"/>
            <a:r>
              <a:rPr lang="en-US" dirty="0"/>
              <a:t>single point of failure</a:t>
            </a:r>
          </a:p>
          <a:p>
            <a:pPr lvl="2"/>
            <a:r>
              <a:rPr lang="en-US" dirty="0"/>
              <a:t>complex</a:t>
            </a:r>
          </a:p>
          <a:p>
            <a:pPr lvl="1"/>
            <a:r>
              <a:rPr lang="en-US" dirty="0"/>
              <a:t>usage:</a:t>
            </a:r>
          </a:p>
          <a:p>
            <a:pPr lvl="2"/>
            <a:r>
              <a:rPr lang="en-US" dirty="0"/>
              <a:t>large organizations</a:t>
            </a:r>
          </a:p>
          <a:p>
            <a:pPr lvl="2"/>
            <a:r>
              <a:rPr lang="en-US" dirty="0"/>
              <a:t>e.g., campus – each building is a cluster (connected by a bus)</a:t>
            </a:r>
          </a:p>
        </p:txBody>
      </p:sp>
      <p:sp>
        <p:nvSpPr>
          <p:cNvPr id="4" name="Rectangle 3">
            <a:extLst>
              <a:ext uri="{FF2B5EF4-FFF2-40B4-BE49-F238E27FC236}">
                <a16:creationId xmlns:a16="http://schemas.microsoft.com/office/drawing/2014/main" id="{DCA75632-22D4-4EC2-C8B5-67A12B03B6F8}"/>
              </a:ext>
            </a:extLst>
          </p:cNvPr>
          <p:cNvSpPr/>
          <p:nvPr/>
        </p:nvSpPr>
        <p:spPr>
          <a:xfrm>
            <a:off x="1300612" y="5977468"/>
            <a:ext cx="6127960" cy="369332"/>
          </a:xfrm>
          <a:prstGeom prst="rect">
            <a:avLst/>
          </a:prstGeom>
        </p:spPr>
        <p:txBody>
          <a:bodyPr wrap="none">
            <a:spAutoFit/>
          </a:bodyPr>
          <a:lstStyle/>
          <a:p>
            <a:r>
              <a:rPr lang="en-US" dirty="0">
                <a:hlinkClick r:id="rId2"/>
              </a:rPr>
              <a:t>https://www.lifewire.com/computer-network-topology-817884</a:t>
            </a:r>
            <a:endParaRPr lang="en-US" dirty="0"/>
          </a:p>
        </p:txBody>
      </p:sp>
      <p:pic>
        <p:nvPicPr>
          <p:cNvPr id="6" name="Picture 5">
            <a:extLst>
              <a:ext uri="{FF2B5EF4-FFF2-40B4-BE49-F238E27FC236}">
                <a16:creationId xmlns:a16="http://schemas.microsoft.com/office/drawing/2014/main" id="{1AF44A6C-6A26-6003-F575-A510C4FD1BA9}"/>
              </a:ext>
            </a:extLst>
          </p:cNvPr>
          <p:cNvPicPr>
            <a:picLocks noChangeAspect="1"/>
          </p:cNvPicPr>
          <p:nvPr/>
        </p:nvPicPr>
        <p:blipFill>
          <a:blip r:embed="rId3"/>
          <a:stretch>
            <a:fillRect/>
          </a:stretch>
        </p:blipFill>
        <p:spPr>
          <a:xfrm>
            <a:off x="6938803" y="3350048"/>
            <a:ext cx="4448285" cy="2034019"/>
          </a:xfrm>
          <a:prstGeom prst="rect">
            <a:avLst/>
          </a:prstGeom>
        </p:spPr>
      </p:pic>
    </p:spTree>
    <p:extLst>
      <p:ext uri="{BB962C8B-B14F-4D97-AF65-F5344CB8AC3E}">
        <p14:creationId xmlns:p14="http://schemas.microsoft.com/office/powerpoint/2010/main" val="940480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5FE56-FAA1-A5F9-F6F7-701DE959A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8B13A5-F44E-779C-24D8-9B85A61F26D4}"/>
              </a:ext>
            </a:extLst>
          </p:cNvPr>
          <p:cNvSpPr>
            <a:spLocks noGrp="1"/>
          </p:cNvSpPr>
          <p:nvPr>
            <p:ph type="title"/>
          </p:nvPr>
        </p:nvSpPr>
        <p:spPr/>
        <p:txBody>
          <a:bodyPr/>
          <a:lstStyle/>
          <a:p>
            <a:r>
              <a:rPr lang="en-US" dirty="0"/>
              <a:t>Networking Architecture terms</a:t>
            </a:r>
          </a:p>
        </p:txBody>
      </p:sp>
      <p:sp>
        <p:nvSpPr>
          <p:cNvPr id="3" name="Content Placeholder 2">
            <a:extLst>
              <a:ext uri="{FF2B5EF4-FFF2-40B4-BE49-F238E27FC236}">
                <a16:creationId xmlns:a16="http://schemas.microsoft.com/office/drawing/2014/main" id="{EBB01EF7-EB58-4D07-74C3-FB60961D277F}"/>
              </a:ext>
            </a:extLst>
          </p:cNvPr>
          <p:cNvSpPr>
            <a:spLocks noGrp="1"/>
          </p:cNvSpPr>
          <p:nvPr>
            <p:ph idx="1"/>
          </p:nvPr>
        </p:nvSpPr>
        <p:spPr>
          <a:xfrm>
            <a:off x="1097280" y="1845734"/>
            <a:ext cx="10058400" cy="4131734"/>
          </a:xfrm>
        </p:spPr>
        <p:txBody>
          <a:bodyPr>
            <a:normAutofit fontScale="92500" lnSpcReduction="10000"/>
          </a:bodyPr>
          <a:lstStyle/>
          <a:p>
            <a:r>
              <a:rPr lang="en-US" dirty="0"/>
              <a:t>Topology – physical network layout</a:t>
            </a:r>
          </a:p>
          <a:p>
            <a:pPr lvl="1"/>
            <a:r>
              <a:rPr lang="en-US" dirty="0"/>
              <a:t>Impact – performance, reliability, cost</a:t>
            </a:r>
          </a:p>
          <a:p>
            <a:r>
              <a:rPr lang="en-US" dirty="0"/>
              <a:t>Mesh – interconnections, multiple routes from source to destination</a:t>
            </a:r>
          </a:p>
          <a:p>
            <a:pPr lvl="1"/>
            <a:r>
              <a:rPr lang="en-US" dirty="0"/>
              <a:t>each to each – full mesh</a:t>
            </a:r>
          </a:p>
          <a:p>
            <a:pPr lvl="1"/>
            <a:r>
              <a:rPr lang="en-US" dirty="0"/>
              <a:t>each to some – partial mesh</a:t>
            </a:r>
          </a:p>
          <a:p>
            <a:pPr lvl="1"/>
            <a:r>
              <a:rPr lang="en-US" dirty="0"/>
              <a:t>pros: </a:t>
            </a:r>
          </a:p>
          <a:p>
            <a:pPr lvl="2"/>
            <a:r>
              <a:rPr lang="en-US" dirty="0"/>
              <a:t>highly reliable</a:t>
            </a:r>
          </a:p>
          <a:p>
            <a:pPr lvl="1"/>
            <a:r>
              <a:rPr lang="en-US" dirty="0"/>
              <a:t>cons: </a:t>
            </a:r>
          </a:p>
          <a:p>
            <a:pPr lvl="2"/>
            <a:r>
              <a:rPr lang="en-US" dirty="0"/>
              <a:t>expensive</a:t>
            </a:r>
          </a:p>
          <a:p>
            <a:pPr lvl="2"/>
            <a:r>
              <a:rPr lang="en-US" dirty="0"/>
              <a:t>complex (~n^2 connections)</a:t>
            </a:r>
          </a:p>
          <a:p>
            <a:pPr lvl="2"/>
            <a:r>
              <a:rPr lang="en-US" dirty="0"/>
              <a:t>hard to maintain</a:t>
            </a:r>
          </a:p>
          <a:p>
            <a:pPr lvl="1"/>
            <a:r>
              <a:rPr lang="en-US" dirty="0"/>
              <a:t>usage:</a:t>
            </a:r>
          </a:p>
          <a:p>
            <a:pPr lvl="2"/>
            <a:r>
              <a:rPr lang="en-US" dirty="0"/>
              <a:t>datacenters</a:t>
            </a:r>
          </a:p>
          <a:p>
            <a:pPr lvl="2"/>
            <a:r>
              <a:rPr lang="en-US" dirty="0"/>
              <a:t>ISPs</a:t>
            </a:r>
          </a:p>
          <a:p>
            <a:pPr lvl="2"/>
            <a:r>
              <a:rPr lang="en-US" dirty="0"/>
              <a:t>military &amp; emergency networks</a:t>
            </a:r>
          </a:p>
        </p:txBody>
      </p:sp>
      <p:sp>
        <p:nvSpPr>
          <p:cNvPr id="4" name="Rectangle 3">
            <a:extLst>
              <a:ext uri="{FF2B5EF4-FFF2-40B4-BE49-F238E27FC236}">
                <a16:creationId xmlns:a16="http://schemas.microsoft.com/office/drawing/2014/main" id="{CED7D946-14A7-FE51-C2A5-AC64EC7C8E93}"/>
              </a:ext>
            </a:extLst>
          </p:cNvPr>
          <p:cNvSpPr/>
          <p:nvPr/>
        </p:nvSpPr>
        <p:spPr>
          <a:xfrm>
            <a:off x="1300612" y="5977468"/>
            <a:ext cx="6127960" cy="369332"/>
          </a:xfrm>
          <a:prstGeom prst="rect">
            <a:avLst/>
          </a:prstGeom>
        </p:spPr>
        <p:txBody>
          <a:bodyPr wrap="none">
            <a:spAutoFit/>
          </a:bodyPr>
          <a:lstStyle/>
          <a:p>
            <a:r>
              <a:rPr lang="en-US" dirty="0">
                <a:hlinkClick r:id="rId2"/>
              </a:rPr>
              <a:t>https://www.lifewire.com/computer-network-topology-817884</a:t>
            </a:r>
            <a:endParaRPr lang="en-US" dirty="0"/>
          </a:p>
        </p:txBody>
      </p:sp>
      <p:pic>
        <p:nvPicPr>
          <p:cNvPr id="5" name="Picture 4">
            <a:extLst>
              <a:ext uri="{FF2B5EF4-FFF2-40B4-BE49-F238E27FC236}">
                <a16:creationId xmlns:a16="http://schemas.microsoft.com/office/drawing/2014/main" id="{16D57AFD-2575-B0E9-11C1-53A534556915}"/>
              </a:ext>
            </a:extLst>
          </p:cNvPr>
          <p:cNvPicPr>
            <a:picLocks noChangeAspect="1"/>
          </p:cNvPicPr>
          <p:nvPr/>
        </p:nvPicPr>
        <p:blipFill>
          <a:blip r:embed="rId3"/>
          <a:stretch>
            <a:fillRect/>
          </a:stretch>
        </p:blipFill>
        <p:spPr>
          <a:xfrm>
            <a:off x="7745202" y="3110752"/>
            <a:ext cx="3410478" cy="2275963"/>
          </a:xfrm>
          <a:prstGeom prst="rect">
            <a:avLst/>
          </a:prstGeom>
        </p:spPr>
      </p:pic>
    </p:spTree>
    <p:extLst>
      <p:ext uri="{BB962C8B-B14F-4D97-AF65-F5344CB8AC3E}">
        <p14:creationId xmlns:p14="http://schemas.microsoft.com/office/powerpoint/2010/main" val="3575616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D5D8-9B20-4F0B-ACBB-44A404687FE4}"/>
              </a:ext>
            </a:extLst>
          </p:cNvPr>
          <p:cNvSpPr>
            <a:spLocks noGrp="1"/>
          </p:cNvSpPr>
          <p:nvPr>
            <p:ph type="title"/>
          </p:nvPr>
        </p:nvSpPr>
        <p:spPr/>
        <p:txBody>
          <a:bodyPr/>
          <a:lstStyle/>
          <a:p>
            <a:r>
              <a:rPr lang="en-US" dirty="0"/>
              <a:t>OSI model</a:t>
            </a:r>
          </a:p>
        </p:txBody>
      </p:sp>
      <p:sp>
        <p:nvSpPr>
          <p:cNvPr id="3" name="Content Placeholder 2">
            <a:extLst>
              <a:ext uri="{FF2B5EF4-FFF2-40B4-BE49-F238E27FC236}">
                <a16:creationId xmlns:a16="http://schemas.microsoft.com/office/drawing/2014/main" id="{3B6F96BE-CA96-4EC0-B27F-8A2C1E30ED90}"/>
              </a:ext>
            </a:extLst>
          </p:cNvPr>
          <p:cNvSpPr>
            <a:spLocks noGrp="1"/>
          </p:cNvSpPr>
          <p:nvPr>
            <p:ph idx="1"/>
          </p:nvPr>
        </p:nvSpPr>
        <p:spPr>
          <a:xfrm>
            <a:off x="1066800" y="1776642"/>
            <a:ext cx="10058400" cy="4023360"/>
          </a:xfrm>
        </p:spPr>
        <p:txBody>
          <a:bodyPr/>
          <a:lstStyle/>
          <a:p>
            <a:r>
              <a:rPr lang="en-US" dirty="0"/>
              <a:t>Open System Interconnection – networking framework</a:t>
            </a:r>
          </a:p>
          <a:p>
            <a:pPr lvl="1"/>
            <a:r>
              <a:rPr lang="en-US" dirty="0"/>
              <a:t>networking is complex</a:t>
            </a:r>
          </a:p>
          <a:p>
            <a:pPr lvl="2"/>
            <a:r>
              <a:rPr lang="en-US" dirty="0"/>
              <a:t>different devices</a:t>
            </a:r>
          </a:p>
          <a:p>
            <a:pPr lvl="2"/>
            <a:r>
              <a:rPr lang="en-US" dirty="0"/>
              <a:t>a lot of software &amp; embedded</a:t>
            </a:r>
          </a:p>
          <a:p>
            <a:pPr lvl="1"/>
            <a:r>
              <a:rPr lang="en-US" dirty="0"/>
              <a:t>OSI – gives a structure</a:t>
            </a:r>
          </a:p>
          <a:p>
            <a:pPr lvl="1"/>
            <a:r>
              <a:rPr lang="en-US" dirty="0"/>
              <a:t>Building a house</a:t>
            </a:r>
          </a:p>
          <a:p>
            <a:pPr lvl="2"/>
            <a:r>
              <a:rPr lang="en-US" dirty="0"/>
              <a:t>foundation</a:t>
            </a:r>
          </a:p>
          <a:p>
            <a:pPr lvl="2"/>
            <a:r>
              <a:rPr lang="en-US" dirty="0"/>
              <a:t>walls</a:t>
            </a:r>
          </a:p>
          <a:p>
            <a:pPr lvl="2"/>
            <a:r>
              <a:rPr lang="en-US" dirty="0"/>
              <a:t>wiring</a:t>
            </a:r>
          </a:p>
          <a:p>
            <a:pPr lvl="2"/>
            <a:r>
              <a:rPr lang="en-US" dirty="0"/>
              <a:t>plumbing</a:t>
            </a:r>
          </a:p>
          <a:p>
            <a:pPr lvl="2"/>
            <a:r>
              <a:rPr lang="en-US" dirty="0" err="1"/>
              <a:t>etc</a:t>
            </a:r>
            <a:endParaRPr lang="en-US" dirty="0"/>
          </a:p>
          <a:p>
            <a:pPr lvl="2"/>
            <a:r>
              <a:rPr lang="en-US" dirty="0"/>
              <a:t>do not intermix</a:t>
            </a:r>
          </a:p>
        </p:txBody>
      </p:sp>
      <p:sp>
        <p:nvSpPr>
          <p:cNvPr id="7" name="Rectangle 6">
            <a:extLst>
              <a:ext uri="{FF2B5EF4-FFF2-40B4-BE49-F238E27FC236}">
                <a16:creationId xmlns:a16="http://schemas.microsoft.com/office/drawing/2014/main" id="{C57A64F2-9B4F-47D6-840E-ADE70776ABA2}"/>
              </a:ext>
            </a:extLst>
          </p:cNvPr>
          <p:cNvSpPr/>
          <p:nvPr/>
        </p:nvSpPr>
        <p:spPr>
          <a:xfrm>
            <a:off x="8148449" y="5800002"/>
            <a:ext cx="4044184" cy="369332"/>
          </a:xfrm>
          <a:prstGeom prst="rect">
            <a:avLst/>
          </a:prstGeom>
        </p:spPr>
        <p:txBody>
          <a:bodyPr wrap="none">
            <a:spAutoFit/>
          </a:bodyPr>
          <a:lstStyle/>
          <a:p>
            <a:r>
              <a:rPr lang="en-US" dirty="0">
                <a:hlinkClick r:id="rId2"/>
              </a:rPr>
              <a:t>https://en.wikipedia.org/wiki/OSI_model</a:t>
            </a:r>
            <a:endParaRPr lang="en-US" dirty="0"/>
          </a:p>
        </p:txBody>
      </p:sp>
    </p:spTree>
    <p:extLst>
      <p:ext uri="{BB962C8B-B14F-4D97-AF65-F5344CB8AC3E}">
        <p14:creationId xmlns:p14="http://schemas.microsoft.com/office/powerpoint/2010/main" val="130913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A3402-EF2C-F2E2-783D-EE317AC1C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A22BC5-1C01-178B-60C1-E17373CAEEDB}"/>
              </a:ext>
            </a:extLst>
          </p:cNvPr>
          <p:cNvSpPr>
            <a:spLocks noGrp="1"/>
          </p:cNvSpPr>
          <p:nvPr>
            <p:ph type="title"/>
          </p:nvPr>
        </p:nvSpPr>
        <p:spPr/>
        <p:txBody>
          <a:bodyPr/>
          <a:lstStyle/>
          <a:p>
            <a:r>
              <a:rPr lang="en-US" dirty="0"/>
              <a:t>OSI model</a:t>
            </a:r>
          </a:p>
        </p:txBody>
      </p:sp>
      <p:sp>
        <p:nvSpPr>
          <p:cNvPr id="3" name="Content Placeholder 2">
            <a:extLst>
              <a:ext uri="{FF2B5EF4-FFF2-40B4-BE49-F238E27FC236}">
                <a16:creationId xmlns:a16="http://schemas.microsoft.com/office/drawing/2014/main" id="{DE4488F6-BA39-8AC6-2EA8-07F2C8E5CB6C}"/>
              </a:ext>
            </a:extLst>
          </p:cNvPr>
          <p:cNvSpPr>
            <a:spLocks noGrp="1"/>
          </p:cNvSpPr>
          <p:nvPr>
            <p:ph idx="1"/>
          </p:nvPr>
        </p:nvSpPr>
        <p:spPr>
          <a:xfrm>
            <a:off x="1066800" y="1776641"/>
            <a:ext cx="10058400" cy="4857072"/>
          </a:xfrm>
        </p:spPr>
        <p:txBody>
          <a:bodyPr>
            <a:normAutofit/>
          </a:bodyPr>
          <a:lstStyle/>
          <a:p>
            <a:r>
              <a:rPr lang="en-US" dirty="0"/>
              <a:t>Layers</a:t>
            </a:r>
          </a:p>
          <a:p>
            <a:pPr lvl="1"/>
            <a:r>
              <a:rPr lang="en-US" dirty="0"/>
              <a:t>1 – Physical</a:t>
            </a:r>
          </a:p>
          <a:p>
            <a:pPr lvl="2"/>
            <a:r>
              <a:rPr lang="en-US" dirty="0"/>
              <a:t>data carrier</a:t>
            </a:r>
          </a:p>
          <a:p>
            <a:pPr lvl="2"/>
            <a:r>
              <a:rPr lang="en-US" dirty="0"/>
              <a:t>e.g., Ethernet cable, Wi-Fi signal</a:t>
            </a:r>
          </a:p>
          <a:p>
            <a:pPr lvl="1"/>
            <a:r>
              <a:rPr lang="en-US" dirty="0"/>
              <a:t>2 – Data link</a:t>
            </a:r>
          </a:p>
          <a:p>
            <a:pPr lvl="2"/>
            <a:r>
              <a:rPr lang="en-US" dirty="0"/>
              <a:t>data transfer between devices in the same network</a:t>
            </a:r>
          </a:p>
          <a:p>
            <a:pPr lvl="2"/>
            <a:r>
              <a:rPr lang="en-US" dirty="0"/>
              <a:t>breaks packages into frames</a:t>
            </a:r>
          </a:p>
          <a:p>
            <a:pPr lvl="2"/>
            <a:r>
              <a:rPr lang="en-US" dirty="0"/>
              <a:t>e.g., switch, network card</a:t>
            </a:r>
          </a:p>
          <a:p>
            <a:pPr lvl="1"/>
            <a:r>
              <a:rPr lang="en-US" dirty="0"/>
              <a:t>3 – Network</a:t>
            </a:r>
          </a:p>
          <a:p>
            <a:pPr lvl="2"/>
            <a:r>
              <a:rPr lang="en-US" dirty="0"/>
              <a:t>data routing</a:t>
            </a:r>
          </a:p>
          <a:p>
            <a:pPr lvl="2"/>
            <a:r>
              <a:rPr lang="en-US" dirty="0"/>
              <a:t>breaks data into packages</a:t>
            </a:r>
          </a:p>
          <a:p>
            <a:pPr lvl="2"/>
            <a:r>
              <a:rPr lang="en-US" dirty="0"/>
              <a:t>e.g., IPv4, IPv6</a:t>
            </a:r>
          </a:p>
          <a:p>
            <a:pPr lvl="1"/>
            <a:r>
              <a:rPr lang="en-US" dirty="0"/>
              <a:t>4 – Transport</a:t>
            </a:r>
          </a:p>
          <a:p>
            <a:pPr lvl="2"/>
            <a:r>
              <a:rPr lang="en-US" dirty="0"/>
              <a:t>provides reliability &amp; order OR fast delivery</a:t>
            </a:r>
          </a:p>
          <a:p>
            <a:pPr lvl="2"/>
            <a:r>
              <a:rPr lang="en-US" dirty="0"/>
              <a:t>split data into “larger packages” (segments for TCP, datagrams for UDP)</a:t>
            </a:r>
          </a:p>
          <a:p>
            <a:pPr lvl="2"/>
            <a:r>
              <a:rPr lang="en-US" dirty="0"/>
              <a:t>e.g., TCP, UDP</a:t>
            </a:r>
          </a:p>
        </p:txBody>
      </p:sp>
      <p:sp>
        <p:nvSpPr>
          <p:cNvPr id="7" name="Rectangle 6">
            <a:extLst>
              <a:ext uri="{FF2B5EF4-FFF2-40B4-BE49-F238E27FC236}">
                <a16:creationId xmlns:a16="http://schemas.microsoft.com/office/drawing/2014/main" id="{F0135732-4EF4-33A9-EDB6-0146B8AE717D}"/>
              </a:ext>
            </a:extLst>
          </p:cNvPr>
          <p:cNvSpPr/>
          <p:nvPr/>
        </p:nvSpPr>
        <p:spPr>
          <a:xfrm>
            <a:off x="8148449" y="5800002"/>
            <a:ext cx="4044184" cy="369332"/>
          </a:xfrm>
          <a:prstGeom prst="rect">
            <a:avLst/>
          </a:prstGeom>
        </p:spPr>
        <p:txBody>
          <a:bodyPr wrap="none">
            <a:spAutoFit/>
          </a:bodyPr>
          <a:lstStyle/>
          <a:p>
            <a:r>
              <a:rPr lang="en-US" dirty="0">
                <a:hlinkClick r:id="rId2"/>
              </a:rPr>
              <a:t>https://en.wikipedia.org/wiki/OSI_model</a:t>
            </a:r>
            <a:endParaRPr lang="en-US" dirty="0"/>
          </a:p>
        </p:txBody>
      </p:sp>
    </p:spTree>
    <p:extLst>
      <p:ext uri="{BB962C8B-B14F-4D97-AF65-F5344CB8AC3E}">
        <p14:creationId xmlns:p14="http://schemas.microsoft.com/office/powerpoint/2010/main" val="1009097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E823A-B029-3800-C6EA-EBA335D9C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23EDE-E926-CE25-F9F7-6F8BF08C77E4}"/>
              </a:ext>
            </a:extLst>
          </p:cNvPr>
          <p:cNvSpPr>
            <a:spLocks noGrp="1"/>
          </p:cNvSpPr>
          <p:nvPr>
            <p:ph type="title"/>
          </p:nvPr>
        </p:nvSpPr>
        <p:spPr/>
        <p:txBody>
          <a:bodyPr/>
          <a:lstStyle/>
          <a:p>
            <a:r>
              <a:rPr lang="en-US" dirty="0"/>
              <a:t>OSI model</a:t>
            </a:r>
          </a:p>
        </p:txBody>
      </p:sp>
      <p:sp>
        <p:nvSpPr>
          <p:cNvPr id="3" name="Content Placeholder 2">
            <a:extLst>
              <a:ext uri="{FF2B5EF4-FFF2-40B4-BE49-F238E27FC236}">
                <a16:creationId xmlns:a16="http://schemas.microsoft.com/office/drawing/2014/main" id="{51FBA485-AE00-A0DB-D3DF-9CF306C5D7D3}"/>
              </a:ext>
            </a:extLst>
          </p:cNvPr>
          <p:cNvSpPr>
            <a:spLocks noGrp="1"/>
          </p:cNvSpPr>
          <p:nvPr>
            <p:ph idx="1"/>
          </p:nvPr>
        </p:nvSpPr>
        <p:spPr>
          <a:xfrm>
            <a:off x="1066800" y="1776641"/>
            <a:ext cx="10058400" cy="4563773"/>
          </a:xfrm>
        </p:spPr>
        <p:txBody>
          <a:bodyPr/>
          <a:lstStyle/>
          <a:p>
            <a:r>
              <a:rPr lang="en-US" dirty="0"/>
              <a:t>Layers</a:t>
            </a:r>
          </a:p>
          <a:p>
            <a:pPr lvl="1"/>
            <a:r>
              <a:rPr lang="en-US" dirty="0"/>
              <a:t>5 – Sessions</a:t>
            </a:r>
          </a:p>
          <a:p>
            <a:pPr lvl="2"/>
            <a:r>
              <a:rPr lang="en-US" dirty="0"/>
              <a:t>manages sessions, ensures communication continuity</a:t>
            </a:r>
          </a:p>
          <a:p>
            <a:pPr lvl="2"/>
            <a:r>
              <a:rPr lang="en-US" dirty="0"/>
              <a:t>e.g., login to a server, keep a session alive</a:t>
            </a:r>
          </a:p>
          <a:p>
            <a:pPr lvl="1"/>
            <a:r>
              <a:rPr lang="en-US" dirty="0"/>
              <a:t>6 – Presentation</a:t>
            </a:r>
          </a:p>
          <a:p>
            <a:pPr lvl="2"/>
            <a:r>
              <a:rPr lang="en-US" dirty="0"/>
              <a:t>translate data into transferable format</a:t>
            </a:r>
          </a:p>
          <a:p>
            <a:pPr lvl="3"/>
            <a:r>
              <a:rPr lang="en-US" dirty="0"/>
              <a:t>compression</a:t>
            </a:r>
          </a:p>
          <a:p>
            <a:pPr lvl="3"/>
            <a:r>
              <a:rPr lang="en-US" dirty="0"/>
              <a:t>encryption</a:t>
            </a:r>
          </a:p>
          <a:p>
            <a:pPr lvl="3"/>
            <a:r>
              <a:rPr lang="en-US" dirty="0"/>
              <a:t>encoding</a:t>
            </a:r>
          </a:p>
          <a:p>
            <a:pPr lvl="2"/>
            <a:r>
              <a:rPr lang="en-US" dirty="0"/>
              <a:t>e.g., HTTPS encrypts traffic with TLS, Unicode -&gt; ASCII for URL</a:t>
            </a:r>
          </a:p>
          <a:p>
            <a:pPr lvl="1"/>
            <a:r>
              <a:rPr lang="en-US" dirty="0"/>
              <a:t>7 – Application</a:t>
            </a:r>
          </a:p>
          <a:p>
            <a:pPr lvl="2"/>
            <a:r>
              <a:rPr lang="en-US" dirty="0"/>
              <a:t>provides networking to applications</a:t>
            </a:r>
          </a:p>
          <a:p>
            <a:pPr lvl="2"/>
            <a:r>
              <a:rPr lang="en-US" dirty="0"/>
              <a:t>e.g., HTTP, FTP, POP3, DNS</a:t>
            </a:r>
          </a:p>
        </p:txBody>
      </p:sp>
      <p:sp>
        <p:nvSpPr>
          <p:cNvPr id="7" name="Rectangle 6">
            <a:extLst>
              <a:ext uri="{FF2B5EF4-FFF2-40B4-BE49-F238E27FC236}">
                <a16:creationId xmlns:a16="http://schemas.microsoft.com/office/drawing/2014/main" id="{F33A19B1-C150-133E-9030-201071CF3EF9}"/>
              </a:ext>
            </a:extLst>
          </p:cNvPr>
          <p:cNvSpPr/>
          <p:nvPr/>
        </p:nvSpPr>
        <p:spPr>
          <a:xfrm>
            <a:off x="8148449" y="5800002"/>
            <a:ext cx="4044184" cy="369332"/>
          </a:xfrm>
          <a:prstGeom prst="rect">
            <a:avLst/>
          </a:prstGeom>
        </p:spPr>
        <p:txBody>
          <a:bodyPr wrap="none">
            <a:spAutoFit/>
          </a:bodyPr>
          <a:lstStyle/>
          <a:p>
            <a:r>
              <a:rPr lang="en-US" dirty="0">
                <a:hlinkClick r:id="rId2"/>
              </a:rPr>
              <a:t>https://en.wikipedia.org/wiki/OSI_model</a:t>
            </a:r>
            <a:endParaRPr lang="en-US" dirty="0"/>
          </a:p>
        </p:txBody>
      </p:sp>
      <p:sp>
        <p:nvSpPr>
          <p:cNvPr id="4" name="TextBox 3">
            <a:extLst>
              <a:ext uri="{FF2B5EF4-FFF2-40B4-BE49-F238E27FC236}">
                <a16:creationId xmlns:a16="http://schemas.microsoft.com/office/drawing/2014/main" id="{FBE26A9E-288A-BE68-0CB1-99FA47C7310F}"/>
              </a:ext>
            </a:extLst>
          </p:cNvPr>
          <p:cNvSpPr txBox="1"/>
          <p:nvPr/>
        </p:nvSpPr>
        <p:spPr>
          <a:xfrm>
            <a:off x="7656709" y="4006395"/>
            <a:ext cx="3498971" cy="1754326"/>
          </a:xfrm>
          <a:prstGeom prst="rect">
            <a:avLst/>
          </a:prstGeom>
          <a:noFill/>
        </p:spPr>
        <p:txBody>
          <a:bodyPr wrap="none" rtlCol="0">
            <a:spAutoFit/>
          </a:bodyPr>
          <a:lstStyle/>
          <a:p>
            <a:r>
              <a:rPr lang="en-US" dirty="0"/>
              <a:t>User application is not a layer!!!</a:t>
            </a:r>
          </a:p>
          <a:p>
            <a:pPr marL="285750" indent="-285750">
              <a:buFont typeface="Arial" panose="020B0604020202020204" pitchFamily="34" charset="0"/>
              <a:buChar char="•"/>
            </a:pPr>
            <a:r>
              <a:rPr lang="en-US" dirty="0"/>
              <a:t>FileZilla (FTP client) is not a layer</a:t>
            </a:r>
          </a:p>
          <a:p>
            <a:pPr marL="285750" indent="-285750">
              <a:buFont typeface="Arial" panose="020B0604020202020204" pitchFamily="34" charset="0"/>
              <a:buChar char="•"/>
            </a:pPr>
            <a:r>
              <a:rPr lang="en-US" dirty="0"/>
              <a:t>FileZilla uses FTP (protocol)</a:t>
            </a:r>
          </a:p>
          <a:p>
            <a:pPr marL="285750" indent="-285750">
              <a:buFont typeface="Arial" panose="020B0604020202020204" pitchFamily="34" charset="0"/>
              <a:buChar char="•"/>
            </a:pPr>
            <a:r>
              <a:rPr lang="en-US" dirty="0"/>
              <a:t>FTP (as a protocol) is on Layer 7</a:t>
            </a:r>
          </a:p>
          <a:p>
            <a:pPr marL="285750" indent="-285750">
              <a:buFont typeface="Arial" panose="020B0604020202020204" pitchFamily="34" charset="0"/>
              <a:buChar char="•"/>
            </a:pPr>
            <a:endParaRPr lang="en-US" dirty="0"/>
          </a:p>
          <a:p>
            <a:r>
              <a:rPr lang="en-US" dirty="0"/>
              <a:t>APIs build </a:t>
            </a:r>
            <a:r>
              <a:rPr lang="en-US" b="1" dirty="0"/>
              <a:t>on top</a:t>
            </a:r>
            <a:r>
              <a:rPr lang="en-US" dirty="0"/>
              <a:t> of Layer 7</a:t>
            </a:r>
          </a:p>
        </p:txBody>
      </p:sp>
      <p:sp>
        <p:nvSpPr>
          <p:cNvPr id="5" name="TextBox 4">
            <a:extLst>
              <a:ext uri="{FF2B5EF4-FFF2-40B4-BE49-F238E27FC236}">
                <a16:creationId xmlns:a16="http://schemas.microsoft.com/office/drawing/2014/main" id="{22E253DE-A956-169B-221C-8D467FF2B3EC}"/>
              </a:ext>
            </a:extLst>
          </p:cNvPr>
          <p:cNvSpPr txBox="1"/>
          <p:nvPr/>
        </p:nvSpPr>
        <p:spPr>
          <a:xfrm>
            <a:off x="7065034" y="2061713"/>
            <a:ext cx="3708131" cy="1477328"/>
          </a:xfrm>
          <a:prstGeom prst="rect">
            <a:avLst/>
          </a:prstGeom>
          <a:noFill/>
        </p:spPr>
        <p:txBody>
          <a:bodyPr wrap="none" rtlCol="0">
            <a:spAutoFit/>
          </a:bodyPr>
          <a:lstStyle/>
          <a:p>
            <a:r>
              <a:rPr lang="en-US" dirty="0"/>
              <a:t>Protocols – communication rules</a:t>
            </a:r>
          </a:p>
          <a:p>
            <a:pPr marL="285750" indent="-285750">
              <a:buFont typeface="Arial" panose="020B0604020202020204" pitchFamily="34" charset="0"/>
              <a:buChar char="•"/>
            </a:pPr>
            <a:r>
              <a:rPr lang="en-US" dirty="0"/>
              <a:t>Low level</a:t>
            </a:r>
          </a:p>
          <a:p>
            <a:pPr marL="742950" lvl="1" indent="-285750">
              <a:buFont typeface="Arial" panose="020B0604020202020204" pitchFamily="34" charset="0"/>
              <a:buChar char="•"/>
            </a:pPr>
            <a:r>
              <a:rPr lang="en-US" dirty="0"/>
              <a:t>TCP/IP, Token Ring (levels 2-4)</a:t>
            </a:r>
          </a:p>
          <a:p>
            <a:pPr marL="285750" indent="-285750">
              <a:buFont typeface="Arial" panose="020B0604020202020204" pitchFamily="34" charset="0"/>
              <a:buChar char="•"/>
            </a:pPr>
            <a:r>
              <a:rPr lang="en-US" dirty="0"/>
              <a:t>High level</a:t>
            </a:r>
          </a:p>
          <a:p>
            <a:pPr marL="742950" lvl="1" indent="-285750">
              <a:buFont typeface="Arial" panose="020B0604020202020204" pitchFamily="34" charset="0"/>
              <a:buChar char="•"/>
            </a:pPr>
            <a:r>
              <a:rPr lang="en-US" dirty="0"/>
              <a:t>FTP, HTTP, </a:t>
            </a:r>
            <a:r>
              <a:rPr lang="en-US" dirty="0" err="1"/>
              <a:t>etc</a:t>
            </a:r>
            <a:r>
              <a:rPr lang="en-US" dirty="0"/>
              <a:t> (Level 7)</a:t>
            </a:r>
          </a:p>
        </p:txBody>
      </p:sp>
    </p:spTree>
    <p:extLst>
      <p:ext uri="{BB962C8B-B14F-4D97-AF65-F5344CB8AC3E}">
        <p14:creationId xmlns:p14="http://schemas.microsoft.com/office/powerpoint/2010/main" val="1647097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C6396-54AD-BA09-EE2F-6A0EC43F10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17141-1C56-2F59-7206-B244452C942E}"/>
              </a:ext>
            </a:extLst>
          </p:cNvPr>
          <p:cNvSpPr>
            <a:spLocks noGrp="1"/>
          </p:cNvSpPr>
          <p:nvPr>
            <p:ph type="title"/>
          </p:nvPr>
        </p:nvSpPr>
        <p:spPr/>
        <p:txBody>
          <a:bodyPr/>
          <a:lstStyle/>
          <a:p>
            <a:r>
              <a:rPr lang="en-US" dirty="0"/>
              <a:t>OSI model example</a:t>
            </a:r>
          </a:p>
        </p:txBody>
      </p:sp>
      <p:sp>
        <p:nvSpPr>
          <p:cNvPr id="3" name="Content Placeholder 2">
            <a:extLst>
              <a:ext uri="{FF2B5EF4-FFF2-40B4-BE49-F238E27FC236}">
                <a16:creationId xmlns:a16="http://schemas.microsoft.com/office/drawing/2014/main" id="{1D642A16-73D6-5A8E-CB9F-862BF64E7D7E}"/>
              </a:ext>
            </a:extLst>
          </p:cNvPr>
          <p:cNvSpPr>
            <a:spLocks noGrp="1"/>
          </p:cNvSpPr>
          <p:nvPr>
            <p:ph idx="1"/>
          </p:nvPr>
        </p:nvSpPr>
        <p:spPr>
          <a:xfrm>
            <a:off x="1066800" y="1776641"/>
            <a:ext cx="10058400" cy="4563773"/>
          </a:xfrm>
        </p:spPr>
        <p:txBody>
          <a:bodyPr/>
          <a:lstStyle/>
          <a:p>
            <a:r>
              <a:rPr lang="en-US" dirty="0"/>
              <a:t>Browser opens rit.edu</a:t>
            </a:r>
          </a:p>
          <a:p>
            <a:pPr lvl="1"/>
            <a:r>
              <a:rPr lang="en-US" dirty="0"/>
              <a:t>Resolve the domain -&gt; IP address =&gt; DNS – Layer 7</a:t>
            </a:r>
          </a:p>
          <a:p>
            <a:pPr lvl="1"/>
            <a:r>
              <a:rPr lang="en-US" dirty="0"/>
              <a:t>TLS handshake &amp; data encryption =&gt; TSL – Layer 6</a:t>
            </a:r>
          </a:p>
          <a:p>
            <a:pPr lvl="1"/>
            <a:r>
              <a:rPr lang="en-US" dirty="0"/>
              <a:t>Connection / session with RIT server is established =&gt; Layer 5</a:t>
            </a:r>
          </a:p>
          <a:p>
            <a:pPr lvl="1"/>
            <a:r>
              <a:rPr lang="en-US" dirty="0"/>
              <a:t>Data is split into packets that are numerated &amp; sent =&gt; TCP – Layer 4</a:t>
            </a:r>
          </a:p>
          <a:p>
            <a:pPr lvl="1"/>
            <a:r>
              <a:rPr lang="en-US" dirty="0"/>
              <a:t>Packets routed from the source IP to the target IP =&gt; IP – Layer 3</a:t>
            </a:r>
          </a:p>
          <a:p>
            <a:pPr lvl="2"/>
            <a:r>
              <a:rPr lang="en-US" dirty="0"/>
              <a:t>&amp; split into IP packets</a:t>
            </a:r>
          </a:p>
          <a:p>
            <a:pPr lvl="1"/>
            <a:r>
              <a:rPr lang="en-US" dirty="0"/>
              <a:t>Network device split packets into frames =&gt; Data link – Layer 2</a:t>
            </a:r>
          </a:p>
          <a:p>
            <a:pPr lvl="2"/>
            <a:r>
              <a:rPr lang="en-US" dirty="0"/>
              <a:t>&amp; uses devices MAC addresses</a:t>
            </a:r>
          </a:p>
          <a:p>
            <a:pPr lvl="1"/>
            <a:r>
              <a:rPr lang="en-US" dirty="0"/>
              <a:t>Bits move though physical cables =&gt; cables – Layer 1</a:t>
            </a:r>
          </a:p>
          <a:p>
            <a:pPr lvl="1"/>
            <a:endParaRPr lang="en-US" dirty="0"/>
          </a:p>
          <a:p>
            <a:pPr lvl="1"/>
            <a:r>
              <a:rPr lang="en-US" dirty="0"/>
              <a:t>On the target side – opposite process</a:t>
            </a:r>
          </a:p>
          <a:p>
            <a:pPr lvl="2"/>
            <a:r>
              <a:rPr lang="en-US" dirty="0"/>
              <a:t>Bytes =&gt; frames =&gt; packets =&gt; data =&gt; decryption =&gt; handling</a:t>
            </a:r>
          </a:p>
        </p:txBody>
      </p:sp>
    </p:spTree>
    <p:extLst>
      <p:ext uri="{BB962C8B-B14F-4D97-AF65-F5344CB8AC3E}">
        <p14:creationId xmlns:p14="http://schemas.microsoft.com/office/powerpoint/2010/main" val="281504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C7E4-5065-4E03-B855-80A0EDDADAB3}"/>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7C09E375-2138-4AE4-AE1A-3DB364644B8A}"/>
              </a:ext>
            </a:extLst>
          </p:cNvPr>
          <p:cNvSpPr>
            <a:spLocks noGrp="1"/>
          </p:cNvSpPr>
          <p:nvPr>
            <p:ph idx="1"/>
          </p:nvPr>
        </p:nvSpPr>
        <p:spPr/>
        <p:txBody>
          <a:bodyPr/>
          <a:lstStyle/>
          <a:p>
            <a:r>
              <a:rPr lang="en-US" dirty="0"/>
              <a:t>The purpose of this session is NOT to make you network engineers</a:t>
            </a:r>
          </a:p>
          <a:p>
            <a:r>
              <a:rPr lang="en-US" dirty="0"/>
              <a:t>We will look briefly at networks, structures of networks and a little bit at protocols</a:t>
            </a:r>
          </a:p>
          <a:p>
            <a:r>
              <a:rPr lang="en-US" dirty="0"/>
              <a:t>The goal is mainly to give you an overview, with enough understanding to comprehend how it affects architecture and design</a:t>
            </a:r>
          </a:p>
          <a:p>
            <a:endParaRPr lang="en-US" dirty="0"/>
          </a:p>
        </p:txBody>
      </p:sp>
    </p:spTree>
    <p:extLst>
      <p:ext uri="{BB962C8B-B14F-4D97-AF65-F5344CB8AC3E}">
        <p14:creationId xmlns:p14="http://schemas.microsoft.com/office/powerpoint/2010/main" val="172860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E4A7-CDFC-F994-750E-3F0B5BCD52CC}"/>
              </a:ext>
            </a:extLst>
          </p:cNvPr>
          <p:cNvSpPr>
            <a:spLocks noGrp="1"/>
          </p:cNvSpPr>
          <p:nvPr>
            <p:ph type="title"/>
          </p:nvPr>
        </p:nvSpPr>
        <p:spPr/>
        <p:txBody>
          <a:bodyPr/>
          <a:lstStyle/>
          <a:p>
            <a:r>
              <a:rPr lang="en-US" dirty="0"/>
              <a:t>Protocols aid in API creation</a:t>
            </a:r>
          </a:p>
        </p:txBody>
      </p:sp>
      <p:sp>
        <p:nvSpPr>
          <p:cNvPr id="3" name="Content Placeholder 2">
            <a:extLst>
              <a:ext uri="{FF2B5EF4-FFF2-40B4-BE49-F238E27FC236}">
                <a16:creationId xmlns:a16="http://schemas.microsoft.com/office/drawing/2014/main" id="{8939D743-BED2-9D41-0CAF-4A4908371BB5}"/>
              </a:ext>
            </a:extLst>
          </p:cNvPr>
          <p:cNvSpPr>
            <a:spLocks noGrp="1"/>
          </p:cNvSpPr>
          <p:nvPr>
            <p:ph idx="1"/>
          </p:nvPr>
        </p:nvSpPr>
        <p:spPr/>
        <p:txBody>
          <a:bodyPr>
            <a:normAutofit/>
          </a:bodyPr>
          <a:lstStyle/>
          <a:p>
            <a:pPr marL="400050" marR="0" indent="-285750">
              <a:spcBef>
                <a:spcPts val="0"/>
              </a:spcBef>
              <a:spcAft>
                <a:spcPts val="0"/>
              </a:spcAft>
              <a:buFont typeface="Arial" panose="020B0604020202020204" pitchFamily="34" charset="0"/>
              <a:buChar char="•"/>
              <a:tabLst>
                <a:tab pos="571500" algn="l"/>
              </a:tabLst>
            </a:pPr>
            <a:r>
              <a:rPr lang="en-US" sz="2400" dirty="0">
                <a:effectLst/>
                <a:latin typeface="Calibri" panose="020F0502020204030204" pitchFamily="34" charset="0"/>
              </a:rPr>
              <a:t>Protocols – rules of communications</a:t>
            </a:r>
          </a:p>
          <a:p>
            <a:pPr marL="692658" lvl="1" indent="-285750">
              <a:spcBef>
                <a:spcPts val="0"/>
              </a:spcBef>
              <a:spcAft>
                <a:spcPts val="0"/>
              </a:spcAft>
              <a:buFont typeface="Arial" panose="020B0604020202020204" pitchFamily="34" charset="0"/>
              <a:buChar char="•"/>
              <a:tabLst>
                <a:tab pos="571500" algn="l"/>
              </a:tabLst>
            </a:pPr>
            <a:r>
              <a:rPr lang="en-US" dirty="0">
                <a:latin typeface="Calibri" panose="020F0502020204030204" pitchFamily="34" charset="0"/>
              </a:rPr>
              <a:t>format should be followed</a:t>
            </a:r>
          </a:p>
          <a:p>
            <a:pPr marL="692658" lvl="1" indent="-285750">
              <a:spcBef>
                <a:spcPts val="0"/>
              </a:spcBef>
              <a:spcAft>
                <a:spcPts val="0"/>
              </a:spcAft>
              <a:buFont typeface="Arial" panose="020B0604020202020204" pitchFamily="34" charset="0"/>
              <a:buChar char="•"/>
              <a:tabLst>
                <a:tab pos="571500" algn="l"/>
              </a:tabLst>
            </a:pPr>
            <a:r>
              <a:rPr lang="en-US" dirty="0">
                <a:latin typeface="Calibri" panose="020F0502020204030204" pitchFamily="34" charset="0"/>
              </a:rPr>
              <a:t>content doesn’t matter</a:t>
            </a:r>
          </a:p>
          <a:p>
            <a:pPr marL="692658" lvl="1" indent="-285750">
              <a:spcBef>
                <a:spcPts val="0"/>
              </a:spcBef>
              <a:spcAft>
                <a:spcPts val="0"/>
              </a:spcAft>
              <a:buFont typeface="Arial" panose="020B0604020202020204" pitchFamily="34" charset="0"/>
              <a:buChar char="•"/>
              <a:tabLst>
                <a:tab pos="571500" algn="l"/>
              </a:tabLst>
            </a:pPr>
            <a:r>
              <a:rPr lang="en-US" dirty="0">
                <a:latin typeface="Calibri" panose="020F0502020204030204" pitchFamily="34" charset="0"/>
              </a:rPr>
              <a:t>JSON object – properly organized set of bits</a:t>
            </a:r>
          </a:p>
          <a:p>
            <a:pPr marL="692658" lvl="1" indent="-285750">
              <a:spcBef>
                <a:spcPts val="0"/>
              </a:spcBef>
              <a:spcAft>
                <a:spcPts val="0"/>
              </a:spcAft>
              <a:buFont typeface="Arial" panose="020B0604020202020204" pitchFamily="34" charset="0"/>
              <a:buChar char="•"/>
              <a:tabLst>
                <a:tab pos="571500" algn="l"/>
              </a:tabLst>
            </a:pPr>
            <a:r>
              <a:rPr lang="en-US" dirty="0">
                <a:latin typeface="Calibri" panose="020F0502020204030204" pitchFamily="34" charset="0"/>
              </a:rPr>
              <a:t>properly organized - contract</a:t>
            </a:r>
            <a:endParaRPr lang="en-US" dirty="0">
              <a:effectLst/>
              <a:latin typeface="Calibri" panose="020F0502020204030204" pitchFamily="34" charset="0"/>
            </a:endParaRPr>
          </a:p>
          <a:p>
            <a:pPr marL="692658" lvl="1" indent="-285750">
              <a:spcBef>
                <a:spcPts val="0"/>
              </a:spcBef>
              <a:spcAft>
                <a:spcPts val="0"/>
              </a:spcAft>
              <a:buFont typeface="Arial" panose="020B0604020202020204" pitchFamily="34" charset="0"/>
              <a:buChar char="•"/>
              <a:tabLst>
                <a:tab pos="571500" algn="l"/>
              </a:tabLst>
            </a:pPr>
            <a:r>
              <a:rPr lang="en-US" dirty="0">
                <a:latin typeface="Calibri" panose="020F0502020204030204" pitchFamily="34" charset="0"/>
              </a:rPr>
              <a:t>l</a:t>
            </a:r>
            <a:r>
              <a:rPr lang="en-US" dirty="0">
                <a:effectLst/>
                <a:latin typeface="Calibri" panose="020F0502020204030204" pitchFamily="34" charset="0"/>
              </a:rPr>
              <a:t>evel higher – bytes becoming texts (e.g., text commands)</a:t>
            </a:r>
          </a:p>
          <a:p>
            <a:pPr marL="692658" lvl="1" indent="-285750">
              <a:spcBef>
                <a:spcPts val="0"/>
              </a:spcBef>
              <a:spcAft>
                <a:spcPts val="0"/>
              </a:spcAft>
              <a:buFont typeface="Arial" panose="020B0604020202020204" pitchFamily="34" charset="0"/>
              <a:buChar char="•"/>
              <a:tabLst>
                <a:tab pos="571500" algn="l"/>
              </a:tabLst>
            </a:pPr>
            <a:r>
              <a:rPr lang="en-US" dirty="0">
                <a:latin typeface="Calibri" panose="020F0502020204030204" pitchFamily="34" charset="0"/>
              </a:rPr>
              <a:t>texts should follow some rules</a:t>
            </a:r>
          </a:p>
          <a:p>
            <a:pPr marL="692658" lvl="1" indent="-285750">
              <a:spcBef>
                <a:spcPts val="0"/>
              </a:spcBef>
              <a:spcAft>
                <a:spcPts val="0"/>
              </a:spcAft>
              <a:buFont typeface="Arial" panose="020B0604020202020204" pitchFamily="34" charset="0"/>
              <a:buChar char="•"/>
              <a:tabLst>
                <a:tab pos="571500" algn="l"/>
              </a:tabLst>
            </a:pPr>
            <a:r>
              <a:rPr lang="en-US" dirty="0">
                <a:latin typeface="Calibri" panose="020F0502020204030204" pitchFamily="34" charset="0"/>
              </a:rPr>
              <a:t>again a contract</a:t>
            </a:r>
            <a:endParaRPr lang="en-US" dirty="0">
              <a:effectLst/>
              <a:latin typeface="Calibri" panose="020F0502020204030204" pitchFamily="34" charset="0"/>
            </a:endParaRPr>
          </a:p>
          <a:p>
            <a:pPr marL="400050" marR="0" indent="-285750">
              <a:spcBef>
                <a:spcPts val="0"/>
              </a:spcBef>
              <a:spcAft>
                <a:spcPts val="0"/>
              </a:spcAft>
              <a:buFont typeface="Arial" panose="020B0604020202020204" pitchFamily="34" charset="0"/>
              <a:buChar char="•"/>
              <a:tabLst>
                <a:tab pos="571500" algn="l"/>
              </a:tabLst>
            </a:pPr>
            <a:r>
              <a:rPr lang="en-US" sz="2400" dirty="0">
                <a:effectLst/>
                <a:latin typeface="Calibri" panose="020F0502020204030204" pitchFamily="34" charset="0"/>
              </a:rPr>
              <a:t>In a way – every layer has an API</a:t>
            </a:r>
          </a:p>
          <a:p>
            <a:pPr marL="400050" marR="0" indent="-285750">
              <a:spcBef>
                <a:spcPts val="0"/>
              </a:spcBef>
              <a:spcAft>
                <a:spcPts val="0"/>
              </a:spcAft>
              <a:buFont typeface="Arial" panose="020B0604020202020204" pitchFamily="34" charset="0"/>
              <a:buChar char="•"/>
              <a:tabLst>
                <a:tab pos="571500" algn="l"/>
              </a:tabLst>
            </a:pPr>
            <a:r>
              <a:rPr lang="en-US" sz="2400" dirty="0">
                <a:latin typeface="Calibri" panose="020F0502020204030204" pitchFamily="34" charset="0"/>
              </a:rPr>
              <a:t>Traditionally speaking – API on top of all layers</a:t>
            </a:r>
            <a:endParaRPr lang="en-US" sz="2000" dirty="0">
              <a:effectLst/>
              <a:latin typeface="Calibri" panose="020F0502020204030204" pitchFamily="34" charset="0"/>
            </a:endParaRPr>
          </a:p>
          <a:p>
            <a:endParaRPr lang="en-US" sz="2800" dirty="0"/>
          </a:p>
        </p:txBody>
      </p:sp>
    </p:spTree>
    <p:extLst>
      <p:ext uri="{BB962C8B-B14F-4D97-AF65-F5344CB8AC3E}">
        <p14:creationId xmlns:p14="http://schemas.microsoft.com/office/powerpoint/2010/main" val="412980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FE35C-DFCB-4086-BDB3-5D49FF05600C}"/>
              </a:ext>
            </a:extLst>
          </p:cNvPr>
          <p:cNvSpPr>
            <a:spLocks noGrp="1"/>
          </p:cNvSpPr>
          <p:nvPr>
            <p:ph type="title"/>
          </p:nvPr>
        </p:nvSpPr>
        <p:spPr/>
        <p:txBody>
          <a:bodyPr/>
          <a:lstStyle/>
          <a:p>
            <a:r>
              <a:rPr lang="en-US" dirty="0"/>
              <a:t>Impact on Software architecture</a:t>
            </a:r>
          </a:p>
        </p:txBody>
      </p:sp>
      <p:sp>
        <p:nvSpPr>
          <p:cNvPr id="3" name="Content Placeholder 2">
            <a:extLst>
              <a:ext uri="{FF2B5EF4-FFF2-40B4-BE49-F238E27FC236}">
                <a16:creationId xmlns:a16="http://schemas.microsoft.com/office/drawing/2014/main" id="{B5C4B08D-049C-4B93-843F-98BF7D613BCD}"/>
              </a:ext>
            </a:extLst>
          </p:cNvPr>
          <p:cNvSpPr>
            <a:spLocks noGrp="1"/>
          </p:cNvSpPr>
          <p:nvPr>
            <p:ph idx="1"/>
          </p:nvPr>
        </p:nvSpPr>
        <p:spPr>
          <a:xfrm>
            <a:off x="1097280" y="1845734"/>
            <a:ext cx="10058400" cy="4434296"/>
          </a:xfrm>
        </p:spPr>
        <p:txBody>
          <a:bodyPr>
            <a:normAutofit/>
          </a:bodyPr>
          <a:lstStyle/>
          <a:p>
            <a:pPr marL="460375" indent="-173038">
              <a:buFont typeface="Arial" panose="020B0604020202020204" pitchFamily="34" charset="0"/>
              <a:buChar char="•"/>
            </a:pPr>
            <a:r>
              <a:rPr lang="en-US" dirty="0"/>
              <a:t>Distribution of components</a:t>
            </a:r>
          </a:p>
          <a:p>
            <a:pPr marL="752983" lvl="1" indent="-173038">
              <a:buFont typeface="Arial" panose="020B0604020202020204" pitchFamily="34" charset="0"/>
              <a:buChar char="•"/>
            </a:pPr>
            <a:r>
              <a:rPr lang="en-US" dirty="0"/>
              <a:t>Each ‘network hop’ adds to delays</a:t>
            </a:r>
          </a:p>
          <a:p>
            <a:pPr marL="935863" lvl="2" indent="-173038">
              <a:buFont typeface="Arial" panose="020B0604020202020204" pitchFamily="34" charset="0"/>
              <a:buChar char="•"/>
            </a:pPr>
            <a:r>
              <a:rPr lang="en-US" dirty="0"/>
              <a:t>network layout is important</a:t>
            </a:r>
          </a:p>
          <a:p>
            <a:pPr marL="752983" lvl="1" indent="-173038">
              <a:buFont typeface="Arial" panose="020B0604020202020204" pitchFamily="34" charset="0"/>
              <a:buChar char="•"/>
            </a:pPr>
            <a:r>
              <a:rPr lang="en-US" dirty="0"/>
              <a:t>Communications delays (network protocols)</a:t>
            </a:r>
          </a:p>
          <a:p>
            <a:pPr marL="935863" lvl="2" indent="-173038">
              <a:buFont typeface="Arial" panose="020B0604020202020204" pitchFamily="34" charset="0"/>
              <a:buChar char="•"/>
            </a:pPr>
            <a:r>
              <a:rPr lang="en-US" dirty="0"/>
              <a:t>shift between layers takes time (packet split / recovery)</a:t>
            </a:r>
          </a:p>
          <a:p>
            <a:pPr marL="935863" lvl="2" indent="-173038">
              <a:buFont typeface="Arial" panose="020B0604020202020204" pitchFamily="34" charset="0"/>
              <a:buChar char="•"/>
            </a:pPr>
            <a:r>
              <a:rPr lang="en-US" dirty="0"/>
              <a:t>TCP vs UDP</a:t>
            </a:r>
          </a:p>
          <a:p>
            <a:pPr marL="752983" lvl="1" indent="-173038">
              <a:buFont typeface="Arial" panose="020B0604020202020204" pitchFamily="34" charset="0"/>
              <a:buChar char="•"/>
            </a:pPr>
            <a:r>
              <a:rPr lang="en-US" dirty="0"/>
              <a:t>Processing delays (logic and data transformation per component)</a:t>
            </a:r>
          </a:p>
          <a:p>
            <a:pPr marL="935863" lvl="2" indent="-173038">
              <a:buFont typeface="Arial" panose="020B0604020202020204" pitchFamily="34" charset="0"/>
              <a:buChar char="•"/>
            </a:pPr>
            <a:r>
              <a:rPr lang="en-US" dirty="0"/>
              <a:t>e.g., encryption / decryption overhead</a:t>
            </a:r>
          </a:p>
          <a:p>
            <a:pPr marL="752983" lvl="1" indent="-173038">
              <a:buFont typeface="Arial" panose="020B0604020202020204" pitchFamily="34" charset="0"/>
              <a:buChar char="•"/>
            </a:pPr>
            <a:r>
              <a:rPr lang="en-US" dirty="0"/>
              <a:t>Firewalls</a:t>
            </a:r>
          </a:p>
          <a:p>
            <a:pPr marL="935863" lvl="2" indent="-173038">
              <a:buFont typeface="Arial" panose="020B0604020202020204" pitchFamily="34" charset="0"/>
              <a:buChar char="•"/>
            </a:pPr>
            <a:r>
              <a:rPr lang="en-US" dirty="0"/>
              <a:t>take time</a:t>
            </a:r>
          </a:p>
          <a:p>
            <a:pPr marL="935863" lvl="2" indent="-173038">
              <a:buFont typeface="Arial" panose="020B0604020202020204" pitchFamily="34" charset="0"/>
              <a:buChar char="•"/>
            </a:pPr>
            <a:r>
              <a:rPr lang="en-US" dirty="0"/>
              <a:t>can block something</a:t>
            </a:r>
          </a:p>
          <a:p>
            <a:pPr marL="935863" lvl="2" indent="-173038">
              <a:buFont typeface="Arial" panose="020B0604020202020204" pitchFamily="34" charset="0"/>
              <a:buChar char="•"/>
            </a:pPr>
            <a:r>
              <a:rPr lang="en-US" dirty="0"/>
              <a:t>but security</a:t>
            </a:r>
          </a:p>
          <a:p>
            <a:pPr marL="752983" lvl="1" indent="-173038">
              <a:buFont typeface="Arial" panose="020B0604020202020204" pitchFamily="34" charset="0"/>
              <a:buChar char="•"/>
            </a:pPr>
            <a:r>
              <a:rPr lang="en-US" dirty="0"/>
              <a:t>Network segmentation</a:t>
            </a:r>
          </a:p>
          <a:p>
            <a:pPr marL="935863" lvl="2" indent="-173038">
              <a:buFont typeface="Arial" panose="020B0604020202020204" pitchFamily="34" charset="0"/>
              <a:buChar char="•"/>
            </a:pPr>
            <a:r>
              <a:rPr lang="en-US" dirty="0"/>
              <a:t>add security</a:t>
            </a:r>
          </a:p>
          <a:p>
            <a:pPr marL="935863" lvl="2" indent="-173038">
              <a:buFont typeface="Arial" panose="020B0604020202020204" pitchFamily="34" charset="0"/>
              <a:buChar char="•"/>
            </a:pPr>
            <a:r>
              <a:rPr lang="en-US" dirty="0"/>
              <a:t>but add hops &amp; complexity</a:t>
            </a:r>
          </a:p>
        </p:txBody>
      </p:sp>
      <p:sp>
        <p:nvSpPr>
          <p:cNvPr id="4" name="TextBox 3">
            <a:extLst>
              <a:ext uri="{FF2B5EF4-FFF2-40B4-BE49-F238E27FC236}">
                <a16:creationId xmlns:a16="http://schemas.microsoft.com/office/drawing/2014/main" id="{6CE1EC6D-F41E-CFD6-B7DD-EDD5FF1F43B2}"/>
              </a:ext>
            </a:extLst>
          </p:cNvPr>
          <p:cNvSpPr txBox="1"/>
          <p:nvPr/>
        </p:nvSpPr>
        <p:spPr>
          <a:xfrm>
            <a:off x="7996687" y="5106838"/>
            <a:ext cx="2924390" cy="646331"/>
          </a:xfrm>
          <a:prstGeom prst="rect">
            <a:avLst/>
          </a:prstGeom>
          <a:noFill/>
        </p:spPr>
        <p:txBody>
          <a:bodyPr wrap="none" rtlCol="0">
            <a:spAutoFit/>
          </a:bodyPr>
          <a:lstStyle/>
          <a:p>
            <a:r>
              <a:rPr lang="en-US" dirty="0"/>
              <a:t>Distributed systems</a:t>
            </a:r>
          </a:p>
          <a:p>
            <a:pPr marL="285750" indent="-285750">
              <a:buFont typeface="Arial" panose="020B0604020202020204" pitchFamily="34" charset="0"/>
              <a:buChar char="•"/>
            </a:pPr>
            <a:r>
              <a:rPr lang="en-US" dirty="0"/>
              <a:t>Scalability vs performance</a:t>
            </a:r>
          </a:p>
        </p:txBody>
      </p:sp>
    </p:spTree>
    <p:extLst>
      <p:ext uri="{BB962C8B-B14F-4D97-AF65-F5344CB8AC3E}">
        <p14:creationId xmlns:p14="http://schemas.microsoft.com/office/powerpoint/2010/main" val="869867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0B42D-E8A8-5791-792E-296030A9E8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0EFA8-D01B-99F6-D0A4-4450AC162898}"/>
              </a:ext>
            </a:extLst>
          </p:cNvPr>
          <p:cNvSpPr>
            <a:spLocks noGrp="1"/>
          </p:cNvSpPr>
          <p:nvPr>
            <p:ph type="title"/>
          </p:nvPr>
        </p:nvSpPr>
        <p:spPr/>
        <p:txBody>
          <a:bodyPr/>
          <a:lstStyle/>
          <a:p>
            <a:r>
              <a:rPr lang="en-US" dirty="0"/>
              <a:t>Impact on Software architecture</a:t>
            </a:r>
          </a:p>
        </p:txBody>
      </p:sp>
      <p:sp>
        <p:nvSpPr>
          <p:cNvPr id="3" name="Content Placeholder 2">
            <a:extLst>
              <a:ext uri="{FF2B5EF4-FFF2-40B4-BE49-F238E27FC236}">
                <a16:creationId xmlns:a16="http://schemas.microsoft.com/office/drawing/2014/main" id="{682532F8-458C-9C68-E65A-9DD37B125345}"/>
              </a:ext>
            </a:extLst>
          </p:cNvPr>
          <p:cNvSpPr>
            <a:spLocks noGrp="1"/>
          </p:cNvSpPr>
          <p:nvPr>
            <p:ph idx="1"/>
          </p:nvPr>
        </p:nvSpPr>
        <p:spPr>
          <a:xfrm>
            <a:off x="1097280" y="1845734"/>
            <a:ext cx="10058400" cy="4434296"/>
          </a:xfrm>
        </p:spPr>
        <p:txBody>
          <a:bodyPr>
            <a:normAutofit/>
          </a:bodyPr>
          <a:lstStyle/>
          <a:p>
            <a:pPr marL="460375" indent="-173038">
              <a:buFont typeface="Arial" panose="020B0604020202020204" pitchFamily="34" charset="0"/>
              <a:buChar char="•"/>
            </a:pPr>
            <a:r>
              <a:rPr lang="en-US" dirty="0"/>
              <a:t>Management of components</a:t>
            </a:r>
          </a:p>
          <a:p>
            <a:pPr marL="752983" lvl="1" indent="-173038">
              <a:buFont typeface="Arial" panose="020B0604020202020204" pitchFamily="34" charset="0"/>
              <a:buChar char="•"/>
            </a:pPr>
            <a:r>
              <a:rPr lang="en-US" dirty="0"/>
              <a:t>Have zero control over remote components</a:t>
            </a:r>
          </a:p>
          <a:p>
            <a:pPr marL="752983" lvl="1" indent="-173038">
              <a:buFont typeface="Arial" panose="020B0604020202020204" pitchFamily="34" charset="0"/>
              <a:buChar char="•"/>
            </a:pPr>
            <a:r>
              <a:rPr lang="en-US" dirty="0"/>
              <a:t>How are failures managed?</a:t>
            </a:r>
          </a:p>
          <a:p>
            <a:pPr marL="935863" lvl="2" indent="-173038">
              <a:buFont typeface="Arial" panose="020B0604020202020204" pitchFamily="34" charset="0"/>
              <a:buChar char="•"/>
            </a:pPr>
            <a:r>
              <a:rPr lang="en-US" dirty="0"/>
              <a:t>retry?</a:t>
            </a:r>
          </a:p>
          <a:p>
            <a:pPr marL="935863" lvl="2" indent="-173038">
              <a:buFont typeface="Arial" panose="020B0604020202020204" pitchFamily="34" charset="0"/>
              <a:buChar char="•"/>
            </a:pPr>
            <a:r>
              <a:rPr lang="en-US" dirty="0"/>
              <a:t>fail fast?</a:t>
            </a:r>
          </a:p>
          <a:p>
            <a:pPr marL="935863" lvl="2" indent="-173038">
              <a:buFont typeface="Arial" panose="020B0604020202020204" pitchFamily="34" charset="0"/>
              <a:buChar char="•"/>
            </a:pPr>
            <a:r>
              <a:rPr lang="en-US" dirty="0"/>
              <a:t>circuit breakers?</a:t>
            </a:r>
          </a:p>
          <a:p>
            <a:pPr marL="935863" lvl="2" indent="-173038">
              <a:buFont typeface="Arial" panose="020B0604020202020204" pitchFamily="34" charset="0"/>
              <a:buChar char="•"/>
            </a:pPr>
            <a:r>
              <a:rPr lang="en-US" dirty="0"/>
              <a:t>fallback?</a:t>
            </a:r>
          </a:p>
          <a:p>
            <a:pPr marL="935863" lvl="2" indent="-173038">
              <a:buFont typeface="Arial" panose="020B0604020202020204" pitchFamily="34" charset="0"/>
              <a:buChar char="•"/>
            </a:pPr>
            <a:r>
              <a:rPr lang="en-US" dirty="0"/>
              <a:t>chaos monkey – reliability should be engineered, not assumed</a:t>
            </a:r>
          </a:p>
        </p:txBody>
      </p:sp>
    </p:spTree>
    <p:extLst>
      <p:ext uri="{BB962C8B-B14F-4D97-AF65-F5344CB8AC3E}">
        <p14:creationId xmlns:p14="http://schemas.microsoft.com/office/powerpoint/2010/main" val="2772499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1F52F-E35F-C9B0-23D4-C3AD65A3D4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5C2F1-283C-623F-A297-3BFC19F60B5B}"/>
              </a:ext>
            </a:extLst>
          </p:cNvPr>
          <p:cNvSpPr>
            <a:spLocks noGrp="1"/>
          </p:cNvSpPr>
          <p:nvPr>
            <p:ph type="title"/>
          </p:nvPr>
        </p:nvSpPr>
        <p:spPr/>
        <p:txBody>
          <a:bodyPr/>
          <a:lstStyle/>
          <a:p>
            <a:r>
              <a:rPr lang="en-US" dirty="0"/>
              <a:t>Impact on Software architecture</a:t>
            </a:r>
          </a:p>
        </p:txBody>
      </p:sp>
      <p:sp>
        <p:nvSpPr>
          <p:cNvPr id="3" name="Content Placeholder 2">
            <a:extLst>
              <a:ext uri="{FF2B5EF4-FFF2-40B4-BE49-F238E27FC236}">
                <a16:creationId xmlns:a16="http://schemas.microsoft.com/office/drawing/2014/main" id="{93E7A960-02BE-C09D-BD31-D043158C5639}"/>
              </a:ext>
            </a:extLst>
          </p:cNvPr>
          <p:cNvSpPr>
            <a:spLocks noGrp="1"/>
          </p:cNvSpPr>
          <p:nvPr>
            <p:ph idx="1"/>
          </p:nvPr>
        </p:nvSpPr>
        <p:spPr>
          <a:xfrm>
            <a:off x="1097280" y="1845734"/>
            <a:ext cx="10058400" cy="4434296"/>
          </a:xfrm>
        </p:spPr>
        <p:txBody>
          <a:bodyPr>
            <a:normAutofit fontScale="92500" lnSpcReduction="10000"/>
          </a:bodyPr>
          <a:lstStyle/>
          <a:p>
            <a:pPr marL="460375" indent="-173038">
              <a:buFont typeface="Arial" panose="020B0604020202020204" pitchFamily="34" charset="0"/>
              <a:buChar char="•"/>
            </a:pPr>
            <a:r>
              <a:rPr lang="en-US" dirty="0"/>
              <a:t>API management</a:t>
            </a:r>
          </a:p>
          <a:p>
            <a:pPr marL="752983" lvl="1" indent="-173038">
              <a:buFont typeface="Arial" panose="020B0604020202020204" pitchFamily="34" charset="0"/>
              <a:buChar char="•"/>
            </a:pPr>
            <a:r>
              <a:rPr lang="en-US" dirty="0"/>
              <a:t>What is exposed / hidden?</a:t>
            </a:r>
          </a:p>
          <a:p>
            <a:pPr marL="752983" lvl="1" indent="-173038">
              <a:buFont typeface="Arial" panose="020B0604020202020204" pitchFamily="34" charset="0"/>
              <a:buChar char="•"/>
            </a:pPr>
            <a:r>
              <a:rPr lang="en-US" dirty="0"/>
              <a:t>What about versioning?</a:t>
            </a:r>
          </a:p>
          <a:p>
            <a:pPr marL="935863" lvl="2" indent="-173038">
              <a:buFont typeface="Arial" panose="020B0604020202020204" pitchFamily="34" charset="0"/>
              <a:buChar char="•"/>
            </a:pPr>
            <a:r>
              <a:rPr lang="en-US" dirty="0"/>
              <a:t>Request to which version?</a:t>
            </a:r>
          </a:p>
          <a:p>
            <a:pPr marL="935863" lvl="2" indent="-173038">
              <a:buFont typeface="Arial" panose="020B0604020202020204" pitchFamily="34" charset="0"/>
              <a:buChar char="•"/>
            </a:pPr>
            <a:r>
              <a:rPr lang="en-US" dirty="0"/>
              <a:t>Transition / witch?</a:t>
            </a:r>
          </a:p>
          <a:p>
            <a:pPr marL="935863" lvl="2" indent="-173038">
              <a:buFont typeface="Arial" panose="020B0604020202020204" pitchFamily="34" charset="0"/>
              <a:buChar char="•"/>
            </a:pPr>
            <a:r>
              <a:rPr lang="en-US" dirty="0"/>
              <a:t>Logic coexistence?</a:t>
            </a:r>
          </a:p>
          <a:p>
            <a:pPr marL="752983" lvl="1" indent="-173038">
              <a:buFont typeface="Arial" panose="020B0604020202020204" pitchFamily="34" charset="0"/>
              <a:buChar char="•"/>
            </a:pPr>
            <a:r>
              <a:rPr lang="en-US" dirty="0"/>
              <a:t>Auth?</a:t>
            </a:r>
          </a:p>
          <a:p>
            <a:pPr marL="752983" lvl="1" indent="-173038">
              <a:buFont typeface="Arial" panose="020B0604020202020204" pitchFamily="34" charset="0"/>
              <a:buChar char="•"/>
            </a:pPr>
            <a:r>
              <a:rPr lang="en-US" dirty="0" err="1"/>
              <a:t>etc</a:t>
            </a:r>
            <a:endParaRPr lang="en-US" dirty="0"/>
          </a:p>
          <a:p>
            <a:pPr marL="460375" indent="-173038">
              <a:buFont typeface="Arial" panose="020B0604020202020204" pitchFamily="34" charset="0"/>
              <a:buChar char="•"/>
            </a:pPr>
            <a:r>
              <a:rPr lang="en-US" dirty="0"/>
              <a:t>Protocols?</a:t>
            </a:r>
          </a:p>
          <a:p>
            <a:pPr marL="752983" lvl="1" indent="-173038">
              <a:buFont typeface="Arial" panose="020B0604020202020204" pitchFamily="34" charset="0"/>
              <a:buChar char="•"/>
            </a:pPr>
            <a:r>
              <a:rPr lang="en-US" dirty="0"/>
              <a:t>Which one?</a:t>
            </a:r>
          </a:p>
          <a:p>
            <a:pPr marL="935863" lvl="2" indent="-173038">
              <a:buFont typeface="Arial" panose="020B0604020202020204" pitchFamily="34" charset="0"/>
              <a:buChar char="•"/>
            </a:pPr>
            <a:r>
              <a:rPr lang="en-US" dirty="0"/>
              <a:t>HTTP (simplicity &amp; readability)</a:t>
            </a:r>
          </a:p>
          <a:p>
            <a:pPr marL="935863" lvl="2" indent="-173038">
              <a:buFont typeface="Arial" panose="020B0604020202020204" pitchFamily="34" charset="0"/>
              <a:buChar char="•"/>
            </a:pPr>
            <a:r>
              <a:rPr lang="en-US" dirty="0" err="1"/>
              <a:t>gRPC</a:t>
            </a:r>
            <a:r>
              <a:rPr lang="en-US" dirty="0"/>
              <a:t> (performance)</a:t>
            </a:r>
          </a:p>
          <a:p>
            <a:pPr marL="935863" lvl="2" indent="-173038">
              <a:buFont typeface="Arial" panose="020B0604020202020204" pitchFamily="34" charset="0"/>
              <a:buChar char="•"/>
            </a:pPr>
            <a:r>
              <a:rPr lang="en-US" dirty="0"/>
              <a:t>SOAP (strictness)</a:t>
            </a:r>
          </a:p>
          <a:p>
            <a:pPr marL="935863" lvl="2" indent="-173038">
              <a:buFont typeface="Arial" panose="020B0604020202020204" pitchFamily="34" charset="0"/>
              <a:buChar char="•"/>
            </a:pPr>
            <a:r>
              <a:rPr lang="en-US" dirty="0" err="1"/>
              <a:t>etc</a:t>
            </a:r>
            <a:endParaRPr lang="en-US" dirty="0"/>
          </a:p>
          <a:p>
            <a:pPr marL="752983" lvl="1" indent="-173038">
              <a:buFont typeface="Arial" panose="020B0604020202020204" pitchFamily="34" charset="0"/>
              <a:buChar char="•"/>
            </a:pPr>
            <a:r>
              <a:rPr lang="en-US" dirty="0"/>
              <a:t>Encryption?</a:t>
            </a:r>
          </a:p>
          <a:p>
            <a:pPr marL="752983" lvl="1" indent="-173038">
              <a:buFont typeface="Arial" panose="020B0604020202020204" pitchFamily="34" charset="0"/>
              <a:buChar char="•"/>
            </a:pPr>
            <a:r>
              <a:rPr lang="en-US" dirty="0" err="1"/>
              <a:t>etc</a:t>
            </a:r>
            <a:endParaRPr lang="en-US" dirty="0"/>
          </a:p>
        </p:txBody>
      </p:sp>
    </p:spTree>
    <p:extLst>
      <p:ext uri="{BB962C8B-B14F-4D97-AF65-F5344CB8AC3E}">
        <p14:creationId xmlns:p14="http://schemas.microsoft.com/office/powerpoint/2010/main" val="2011232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97D1-BFC7-4980-B0F8-5CFFA120AC72}"/>
              </a:ext>
            </a:extLst>
          </p:cNvPr>
          <p:cNvSpPr>
            <a:spLocks noGrp="1"/>
          </p:cNvSpPr>
          <p:nvPr>
            <p:ph type="title"/>
          </p:nvPr>
        </p:nvSpPr>
        <p:spPr/>
        <p:txBody>
          <a:bodyPr/>
          <a:lstStyle/>
          <a:p>
            <a:r>
              <a:rPr lang="en-US" dirty="0"/>
              <a:t>Simple Network applications</a:t>
            </a:r>
          </a:p>
        </p:txBody>
      </p:sp>
      <p:sp>
        <p:nvSpPr>
          <p:cNvPr id="3" name="Content Placeholder 2">
            <a:extLst>
              <a:ext uri="{FF2B5EF4-FFF2-40B4-BE49-F238E27FC236}">
                <a16:creationId xmlns:a16="http://schemas.microsoft.com/office/drawing/2014/main" id="{7D0FC90E-DE69-4671-8745-56C355A0EF19}"/>
              </a:ext>
            </a:extLst>
          </p:cNvPr>
          <p:cNvSpPr>
            <a:spLocks noGrp="1"/>
          </p:cNvSpPr>
          <p:nvPr>
            <p:ph idx="1"/>
          </p:nvPr>
        </p:nvSpPr>
        <p:spPr/>
        <p:txBody>
          <a:bodyPr/>
          <a:lstStyle/>
          <a:p>
            <a:r>
              <a:rPr lang="en-US" dirty="0"/>
              <a:t>(almost) Earliest network applications - Email &amp; FTP</a:t>
            </a:r>
          </a:p>
          <a:p>
            <a:r>
              <a:rPr lang="en-US" dirty="0"/>
              <a:t>Let’s see how they work …</a:t>
            </a:r>
          </a:p>
          <a:p>
            <a:endParaRPr lang="en-US" dirty="0"/>
          </a:p>
          <a:p>
            <a:r>
              <a:rPr lang="en-US" dirty="0"/>
              <a:t>We’re going to go ‘bare metal’ and use telnet</a:t>
            </a:r>
          </a:p>
          <a:p>
            <a:r>
              <a:rPr lang="en-US" dirty="0"/>
              <a:t>- A simple text-based utility running on top of TCP</a:t>
            </a:r>
          </a:p>
          <a:p>
            <a:r>
              <a:rPr lang="en-US" dirty="0"/>
              <a:t>- ‘</a:t>
            </a:r>
            <a:r>
              <a:rPr lang="en-US" b="1" dirty="0">
                <a:solidFill>
                  <a:srgbClr val="FF0000"/>
                </a:solidFill>
              </a:rPr>
              <a:t>Tel</a:t>
            </a:r>
            <a:r>
              <a:rPr lang="en-US" dirty="0"/>
              <a:t>etype </a:t>
            </a:r>
            <a:r>
              <a:rPr lang="en-US" b="1" dirty="0">
                <a:solidFill>
                  <a:srgbClr val="FF0000"/>
                </a:solidFill>
              </a:rPr>
              <a:t>Net</a:t>
            </a:r>
            <a:r>
              <a:rPr lang="en-US" dirty="0"/>
              <a:t>work’</a:t>
            </a:r>
          </a:p>
        </p:txBody>
      </p:sp>
    </p:spTree>
    <p:extLst>
      <p:ext uri="{BB962C8B-B14F-4D97-AF65-F5344CB8AC3E}">
        <p14:creationId xmlns:p14="http://schemas.microsoft.com/office/powerpoint/2010/main" val="559226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AC3D-6D2F-44C1-9930-DDE95B44BAFD}"/>
              </a:ext>
            </a:extLst>
          </p:cNvPr>
          <p:cNvSpPr>
            <a:spLocks noGrp="1"/>
          </p:cNvSpPr>
          <p:nvPr>
            <p:ph type="title"/>
          </p:nvPr>
        </p:nvSpPr>
        <p:spPr/>
        <p:txBody>
          <a:bodyPr/>
          <a:lstStyle/>
          <a:p>
            <a:r>
              <a:rPr lang="en-US" dirty="0"/>
              <a:t>Email -- Send</a:t>
            </a:r>
          </a:p>
        </p:txBody>
      </p:sp>
      <p:sp>
        <p:nvSpPr>
          <p:cNvPr id="3" name="Content Placeholder 2">
            <a:extLst>
              <a:ext uri="{FF2B5EF4-FFF2-40B4-BE49-F238E27FC236}">
                <a16:creationId xmlns:a16="http://schemas.microsoft.com/office/drawing/2014/main" id="{DF05F7D3-6A2F-42C1-A82B-C9A3BAAFDAEF}"/>
              </a:ext>
            </a:extLst>
          </p:cNvPr>
          <p:cNvSpPr>
            <a:spLocks noGrp="1"/>
          </p:cNvSpPr>
          <p:nvPr>
            <p:ph sz="half" idx="1"/>
          </p:nvPr>
        </p:nvSpPr>
        <p:spPr>
          <a:xfrm>
            <a:off x="1097279" y="1845734"/>
            <a:ext cx="5159842" cy="4023360"/>
          </a:xfrm>
        </p:spPr>
        <p:txBody>
          <a:bodyPr>
            <a:normAutofit fontScale="85000" lnSpcReduction="20000"/>
          </a:bodyPr>
          <a:lstStyle/>
          <a:p>
            <a:r>
              <a:rPr lang="en-US" dirty="0"/>
              <a:t>Sending an email relies on the SMTP (Simple Mail Transfer Protocol)</a:t>
            </a:r>
          </a:p>
          <a:p>
            <a:pPr lvl="1"/>
            <a:r>
              <a:rPr lang="en-US" dirty="0"/>
              <a:t>multiple steps inside</a:t>
            </a:r>
          </a:p>
          <a:p>
            <a:r>
              <a:rPr lang="en-US" dirty="0"/>
              <a:t>When you click ‘Send’</a:t>
            </a:r>
          </a:p>
          <a:p>
            <a:pPr marL="457200" indent="-457200">
              <a:buFont typeface="+mj-lt"/>
              <a:buAutoNum type="arabicPeriod"/>
            </a:pPr>
            <a:r>
              <a:rPr lang="en-US" dirty="0"/>
              <a:t>Message is wrapped in the SMTP format</a:t>
            </a:r>
          </a:p>
          <a:p>
            <a:pPr marL="749808" lvl="1" indent="-457200">
              <a:buFont typeface="+mj-lt"/>
              <a:buAutoNum type="arabicPeriod"/>
            </a:pPr>
            <a:r>
              <a:rPr lang="en-US" dirty="0"/>
              <a:t>e.g., headers - sender, recipient</a:t>
            </a:r>
          </a:p>
          <a:p>
            <a:pPr marL="457200" indent="-457200">
              <a:buFont typeface="+mj-lt"/>
              <a:buAutoNum type="arabicPeriod"/>
            </a:pPr>
            <a:r>
              <a:rPr lang="en-US" dirty="0"/>
              <a:t>Message is encoded and send to your local SMTP server</a:t>
            </a:r>
          </a:p>
          <a:p>
            <a:pPr marL="457200" indent="-457200">
              <a:buFont typeface="+mj-lt"/>
              <a:buAutoNum type="arabicPeriod"/>
            </a:pPr>
            <a:r>
              <a:rPr lang="en-US" dirty="0"/>
              <a:t>Recipient domain is extracted</a:t>
            </a:r>
          </a:p>
          <a:p>
            <a:pPr marL="457200" indent="-457200">
              <a:buFont typeface="+mj-lt"/>
              <a:buAutoNum type="arabicPeriod"/>
            </a:pPr>
            <a:r>
              <a:rPr lang="en-US" dirty="0"/>
              <a:t>DNS server is located to find the receiving domain</a:t>
            </a:r>
          </a:p>
          <a:p>
            <a:pPr marL="457200" indent="-457200">
              <a:buFont typeface="+mj-lt"/>
              <a:buAutoNum type="arabicPeriod"/>
            </a:pPr>
            <a:r>
              <a:rPr lang="en-US" dirty="0"/>
              <a:t>Message is send to the domain</a:t>
            </a:r>
          </a:p>
          <a:p>
            <a:pPr marL="457200" indent="-457200">
              <a:buFont typeface="+mj-lt"/>
              <a:buAutoNum type="arabicPeriod"/>
            </a:pPr>
            <a:r>
              <a:rPr lang="en-US" dirty="0"/>
              <a:t>Domain Server locates the receiving SMTP server</a:t>
            </a:r>
          </a:p>
          <a:p>
            <a:pPr marL="457200" indent="-457200">
              <a:buFont typeface="+mj-lt"/>
              <a:buAutoNum type="arabicPeriod"/>
            </a:pPr>
            <a:r>
              <a:rPr lang="en-US" dirty="0"/>
              <a:t>Email is stored on the receiving SMTP server</a:t>
            </a:r>
          </a:p>
        </p:txBody>
      </p:sp>
      <p:pic>
        <p:nvPicPr>
          <p:cNvPr id="6" name="Content Placeholder 5">
            <a:extLst>
              <a:ext uri="{FF2B5EF4-FFF2-40B4-BE49-F238E27FC236}">
                <a16:creationId xmlns:a16="http://schemas.microsoft.com/office/drawing/2014/main" id="{35F5A0E8-7B03-4443-8B7B-3CDCB48E431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33623" y="1982706"/>
            <a:ext cx="1038680" cy="976360"/>
          </a:xfrm>
        </p:spPr>
      </p:pic>
      <p:pic>
        <p:nvPicPr>
          <p:cNvPr id="9" name="Picture 8">
            <a:extLst>
              <a:ext uri="{FF2B5EF4-FFF2-40B4-BE49-F238E27FC236}">
                <a16:creationId xmlns:a16="http://schemas.microsoft.com/office/drawing/2014/main" id="{6AE9C8D3-B5EA-4D0D-9BF3-40C0A05DFC2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48805" y="1915912"/>
            <a:ext cx="786787" cy="1112803"/>
          </a:xfrm>
          <a:prstGeom prst="rect">
            <a:avLst/>
          </a:prstGeom>
        </p:spPr>
      </p:pic>
      <p:sp>
        <p:nvSpPr>
          <p:cNvPr id="11" name="TextBox 10">
            <a:extLst>
              <a:ext uri="{FF2B5EF4-FFF2-40B4-BE49-F238E27FC236}">
                <a16:creationId xmlns:a16="http://schemas.microsoft.com/office/drawing/2014/main" id="{C3FCAA35-ED43-424A-9C1D-7D1561AC842B}"/>
              </a:ext>
            </a:extLst>
          </p:cNvPr>
          <p:cNvSpPr txBox="1"/>
          <p:nvPr/>
        </p:nvSpPr>
        <p:spPr>
          <a:xfrm>
            <a:off x="8072204" y="2846196"/>
            <a:ext cx="786787" cy="523220"/>
          </a:xfrm>
          <a:prstGeom prst="rect">
            <a:avLst/>
          </a:prstGeom>
          <a:noFill/>
        </p:spPr>
        <p:txBody>
          <a:bodyPr wrap="square" rtlCol="0">
            <a:spAutoFit/>
          </a:bodyPr>
          <a:lstStyle/>
          <a:p>
            <a:r>
              <a:rPr lang="en-US" sz="1400" dirty="0"/>
              <a:t>SMTP Server</a:t>
            </a:r>
          </a:p>
        </p:txBody>
      </p:sp>
      <p:cxnSp>
        <p:nvCxnSpPr>
          <p:cNvPr id="13" name="Straight Arrow Connector 12">
            <a:extLst>
              <a:ext uri="{FF2B5EF4-FFF2-40B4-BE49-F238E27FC236}">
                <a16:creationId xmlns:a16="http://schemas.microsoft.com/office/drawing/2014/main" id="{44EA581C-B41A-429B-A318-E61DECC966BC}"/>
              </a:ext>
            </a:extLst>
          </p:cNvPr>
          <p:cNvCxnSpPr>
            <a:stCxn id="6" idx="3"/>
            <a:endCxn id="9" idx="1"/>
          </p:cNvCxnSpPr>
          <p:nvPr/>
        </p:nvCxnSpPr>
        <p:spPr>
          <a:xfrm>
            <a:off x="7672303" y="2470886"/>
            <a:ext cx="376502" cy="14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044AAD0A-EFF2-45B6-9B4C-D3DFAD44272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69177" y="1955036"/>
            <a:ext cx="786787" cy="1112803"/>
          </a:xfrm>
          <a:prstGeom prst="rect">
            <a:avLst/>
          </a:prstGeom>
        </p:spPr>
      </p:pic>
      <p:sp>
        <p:nvSpPr>
          <p:cNvPr id="15" name="TextBox 14">
            <a:extLst>
              <a:ext uri="{FF2B5EF4-FFF2-40B4-BE49-F238E27FC236}">
                <a16:creationId xmlns:a16="http://schemas.microsoft.com/office/drawing/2014/main" id="{611C66F4-325D-435B-8240-FA6BC2889FAA}"/>
              </a:ext>
            </a:extLst>
          </p:cNvPr>
          <p:cNvSpPr txBox="1"/>
          <p:nvPr/>
        </p:nvSpPr>
        <p:spPr>
          <a:xfrm>
            <a:off x="9828806" y="2916183"/>
            <a:ext cx="786787" cy="307777"/>
          </a:xfrm>
          <a:prstGeom prst="rect">
            <a:avLst/>
          </a:prstGeom>
          <a:noFill/>
        </p:spPr>
        <p:txBody>
          <a:bodyPr wrap="square" rtlCol="0">
            <a:spAutoFit/>
          </a:bodyPr>
          <a:lstStyle/>
          <a:p>
            <a:r>
              <a:rPr lang="en-US" sz="1400" dirty="0"/>
              <a:t>DNS</a:t>
            </a:r>
          </a:p>
        </p:txBody>
      </p:sp>
      <p:cxnSp>
        <p:nvCxnSpPr>
          <p:cNvPr id="16" name="Straight Arrow Connector 15">
            <a:extLst>
              <a:ext uri="{FF2B5EF4-FFF2-40B4-BE49-F238E27FC236}">
                <a16:creationId xmlns:a16="http://schemas.microsoft.com/office/drawing/2014/main" id="{D6DFA0F4-CE59-405C-BF32-7025E4AFC6F1}"/>
              </a:ext>
            </a:extLst>
          </p:cNvPr>
          <p:cNvCxnSpPr>
            <a:cxnSpLocks/>
          </p:cNvCxnSpPr>
          <p:nvPr/>
        </p:nvCxnSpPr>
        <p:spPr>
          <a:xfrm flipV="1">
            <a:off x="8835592" y="2326678"/>
            <a:ext cx="696633" cy="281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1435FF20-5109-4B48-A6EC-C45AE3E9D794}"/>
              </a:ext>
            </a:extLst>
          </p:cNvPr>
          <p:cNvCxnSpPr>
            <a:cxnSpLocks/>
          </p:cNvCxnSpPr>
          <p:nvPr/>
        </p:nvCxnSpPr>
        <p:spPr>
          <a:xfrm flipH="1">
            <a:off x="8835592" y="2593027"/>
            <a:ext cx="696634" cy="438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9" name="Picture 18">
            <a:extLst>
              <a:ext uri="{FF2B5EF4-FFF2-40B4-BE49-F238E27FC236}">
                <a16:creationId xmlns:a16="http://schemas.microsoft.com/office/drawing/2014/main" id="{11D3FDE8-D94A-4C2C-9AC9-A6F9188160D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853260" y="3492527"/>
            <a:ext cx="786787" cy="1112803"/>
          </a:xfrm>
          <a:prstGeom prst="rect">
            <a:avLst/>
          </a:prstGeom>
        </p:spPr>
      </p:pic>
      <p:sp>
        <p:nvSpPr>
          <p:cNvPr id="20" name="TextBox 19">
            <a:extLst>
              <a:ext uri="{FF2B5EF4-FFF2-40B4-BE49-F238E27FC236}">
                <a16:creationId xmlns:a16="http://schemas.microsoft.com/office/drawing/2014/main" id="{1C1C64D7-26F0-4945-9FAF-F221DD1C1114}"/>
              </a:ext>
            </a:extLst>
          </p:cNvPr>
          <p:cNvSpPr txBox="1"/>
          <p:nvPr/>
        </p:nvSpPr>
        <p:spPr>
          <a:xfrm>
            <a:off x="9853260" y="4422038"/>
            <a:ext cx="946176" cy="523220"/>
          </a:xfrm>
          <a:prstGeom prst="rect">
            <a:avLst/>
          </a:prstGeom>
          <a:noFill/>
        </p:spPr>
        <p:txBody>
          <a:bodyPr wrap="square" rtlCol="0">
            <a:spAutoFit/>
          </a:bodyPr>
          <a:lstStyle/>
          <a:p>
            <a:r>
              <a:rPr lang="en-US" sz="1400" dirty="0"/>
              <a:t>Domain Server</a:t>
            </a:r>
          </a:p>
        </p:txBody>
      </p:sp>
      <p:pic>
        <p:nvPicPr>
          <p:cNvPr id="21" name="Picture 20">
            <a:extLst>
              <a:ext uri="{FF2B5EF4-FFF2-40B4-BE49-F238E27FC236}">
                <a16:creationId xmlns:a16="http://schemas.microsoft.com/office/drawing/2014/main" id="{9BF90B43-81B0-405E-93D1-B5CC0F09456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08104" y="3554543"/>
            <a:ext cx="786787" cy="1112803"/>
          </a:xfrm>
          <a:prstGeom prst="rect">
            <a:avLst/>
          </a:prstGeom>
        </p:spPr>
      </p:pic>
      <p:sp>
        <p:nvSpPr>
          <p:cNvPr id="22" name="TextBox 21">
            <a:extLst>
              <a:ext uri="{FF2B5EF4-FFF2-40B4-BE49-F238E27FC236}">
                <a16:creationId xmlns:a16="http://schemas.microsoft.com/office/drawing/2014/main" id="{EE616259-4B65-4794-9146-AD6C07831468}"/>
              </a:ext>
            </a:extLst>
          </p:cNvPr>
          <p:cNvSpPr txBox="1"/>
          <p:nvPr/>
        </p:nvSpPr>
        <p:spPr>
          <a:xfrm>
            <a:off x="8072204" y="4521962"/>
            <a:ext cx="1105475" cy="523220"/>
          </a:xfrm>
          <a:prstGeom prst="rect">
            <a:avLst/>
          </a:prstGeom>
          <a:noFill/>
        </p:spPr>
        <p:txBody>
          <a:bodyPr wrap="square" rtlCol="0">
            <a:spAutoFit/>
          </a:bodyPr>
          <a:lstStyle/>
          <a:p>
            <a:r>
              <a:rPr lang="en-US" sz="1400" dirty="0"/>
              <a:t>Receiving SMTP Server</a:t>
            </a:r>
          </a:p>
        </p:txBody>
      </p:sp>
      <p:pic>
        <p:nvPicPr>
          <p:cNvPr id="24" name="Picture 23">
            <a:extLst>
              <a:ext uri="{FF2B5EF4-FFF2-40B4-BE49-F238E27FC236}">
                <a16:creationId xmlns:a16="http://schemas.microsoft.com/office/drawing/2014/main" id="{80893067-4D35-4EF5-9429-F375A8C94AA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883685" y="3063419"/>
            <a:ext cx="786787" cy="786787"/>
          </a:xfrm>
          <a:prstGeom prst="rect">
            <a:avLst/>
          </a:prstGeom>
        </p:spPr>
      </p:pic>
      <p:cxnSp>
        <p:nvCxnSpPr>
          <p:cNvPr id="25" name="Straight Arrow Connector 24">
            <a:extLst>
              <a:ext uri="{FF2B5EF4-FFF2-40B4-BE49-F238E27FC236}">
                <a16:creationId xmlns:a16="http://schemas.microsoft.com/office/drawing/2014/main" id="{CFCE50D3-9983-4F8E-ABE9-9C560BBA4EFD}"/>
              </a:ext>
            </a:extLst>
          </p:cNvPr>
          <p:cNvCxnSpPr>
            <a:cxnSpLocks/>
          </p:cNvCxnSpPr>
          <p:nvPr/>
        </p:nvCxnSpPr>
        <p:spPr>
          <a:xfrm flipH="1">
            <a:off x="9562086" y="2845743"/>
            <a:ext cx="291174" cy="3387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1C0FADB8-3323-484C-A8B9-28CEB73BD8B2}"/>
              </a:ext>
            </a:extLst>
          </p:cNvPr>
          <p:cNvCxnSpPr>
            <a:cxnSpLocks/>
          </p:cNvCxnSpPr>
          <p:nvPr/>
        </p:nvCxnSpPr>
        <p:spPr>
          <a:xfrm>
            <a:off x="9578047" y="3634041"/>
            <a:ext cx="382305" cy="2233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58A92D8-807A-4B32-91DC-EC18112C87C9}"/>
              </a:ext>
            </a:extLst>
          </p:cNvPr>
          <p:cNvCxnSpPr>
            <a:cxnSpLocks/>
          </p:cNvCxnSpPr>
          <p:nvPr/>
        </p:nvCxnSpPr>
        <p:spPr>
          <a:xfrm flipH="1">
            <a:off x="8994891" y="4185108"/>
            <a:ext cx="854003" cy="615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82FEA377-C457-4D68-A5BD-AC2594C93E1D}"/>
              </a:ext>
            </a:extLst>
          </p:cNvPr>
          <p:cNvSpPr txBox="1"/>
          <p:nvPr/>
        </p:nvSpPr>
        <p:spPr>
          <a:xfrm>
            <a:off x="7256238" y="4299700"/>
            <a:ext cx="1313154" cy="261610"/>
          </a:xfrm>
          <a:prstGeom prst="rect">
            <a:avLst/>
          </a:prstGeom>
          <a:noFill/>
        </p:spPr>
        <p:txBody>
          <a:bodyPr wrap="square" rtlCol="0">
            <a:spAutoFit/>
          </a:bodyPr>
          <a:lstStyle/>
          <a:p>
            <a:r>
              <a:rPr lang="en-US" sz="1100" dirty="0"/>
              <a:t>kalrabb@rit.edu</a:t>
            </a:r>
          </a:p>
        </p:txBody>
      </p:sp>
      <p:sp>
        <p:nvSpPr>
          <p:cNvPr id="39" name="TextBox 38">
            <a:extLst>
              <a:ext uri="{FF2B5EF4-FFF2-40B4-BE49-F238E27FC236}">
                <a16:creationId xmlns:a16="http://schemas.microsoft.com/office/drawing/2014/main" id="{D38C6D2B-89A5-4B2C-AFA6-9CF949D25BCA}"/>
              </a:ext>
            </a:extLst>
          </p:cNvPr>
          <p:cNvSpPr txBox="1"/>
          <p:nvPr/>
        </p:nvSpPr>
        <p:spPr>
          <a:xfrm>
            <a:off x="7322311" y="1856372"/>
            <a:ext cx="1313154" cy="261610"/>
          </a:xfrm>
          <a:prstGeom prst="rect">
            <a:avLst/>
          </a:prstGeom>
          <a:noFill/>
        </p:spPr>
        <p:txBody>
          <a:bodyPr wrap="square" rtlCol="0">
            <a:spAutoFit/>
          </a:bodyPr>
          <a:lstStyle/>
          <a:p>
            <a:r>
              <a:rPr lang="en-US" sz="1100" dirty="0"/>
              <a:t>kalrabb@rit.edu</a:t>
            </a:r>
          </a:p>
        </p:txBody>
      </p:sp>
      <p:pic>
        <p:nvPicPr>
          <p:cNvPr id="40" name="Content Placeholder 5">
            <a:extLst>
              <a:ext uri="{FF2B5EF4-FFF2-40B4-BE49-F238E27FC236}">
                <a16:creationId xmlns:a16="http://schemas.microsoft.com/office/drawing/2014/main" id="{3A9DA044-D745-4AE4-A9E8-9CFF3B83C28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25541" y="5003414"/>
            <a:ext cx="1038680" cy="976360"/>
          </a:xfrm>
          <a:prstGeom prst="rect">
            <a:avLst/>
          </a:prstGeom>
        </p:spPr>
      </p:pic>
      <p:cxnSp>
        <p:nvCxnSpPr>
          <p:cNvPr id="42" name="Straight Arrow Connector 41">
            <a:extLst>
              <a:ext uri="{FF2B5EF4-FFF2-40B4-BE49-F238E27FC236}">
                <a16:creationId xmlns:a16="http://schemas.microsoft.com/office/drawing/2014/main" id="{BEE3002C-EEE0-4567-B032-997BF19FCD8E}"/>
              </a:ext>
            </a:extLst>
          </p:cNvPr>
          <p:cNvCxnSpPr>
            <a:cxnSpLocks/>
          </p:cNvCxnSpPr>
          <p:nvPr/>
        </p:nvCxnSpPr>
        <p:spPr>
          <a:xfrm flipH="1">
            <a:off x="7569501" y="5120641"/>
            <a:ext cx="714207" cy="2918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TextBox 43">
            <a:extLst>
              <a:ext uri="{FF2B5EF4-FFF2-40B4-BE49-F238E27FC236}">
                <a16:creationId xmlns:a16="http://schemas.microsoft.com/office/drawing/2014/main" id="{70FA41C5-992E-4021-9C55-841C7704D7C6}"/>
              </a:ext>
            </a:extLst>
          </p:cNvPr>
          <p:cNvSpPr txBox="1"/>
          <p:nvPr/>
        </p:nvSpPr>
        <p:spPr>
          <a:xfrm>
            <a:off x="6615617" y="5793623"/>
            <a:ext cx="1456587" cy="523220"/>
          </a:xfrm>
          <a:prstGeom prst="rect">
            <a:avLst/>
          </a:prstGeom>
          <a:noFill/>
        </p:spPr>
        <p:txBody>
          <a:bodyPr wrap="square" rtlCol="0">
            <a:spAutoFit/>
          </a:bodyPr>
          <a:lstStyle/>
          <a:p>
            <a:r>
              <a:rPr lang="en-US" sz="1400" dirty="0"/>
              <a:t>Pull email: POP or IMAP</a:t>
            </a:r>
          </a:p>
        </p:txBody>
      </p:sp>
    </p:spTree>
    <p:extLst>
      <p:ext uri="{BB962C8B-B14F-4D97-AF65-F5344CB8AC3E}">
        <p14:creationId xmlns:p14="http://schemas.microsoft.com/office/powerpoint/2010/main" val="1850162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4E38-A53F-4D49-B439-6CFB2D31F814}"/>
              </a:ext>
            </a:extLst>
          </p:cNvPr>
          <p:cNvSpPr>
            <a:spLocks noGrp="1"/>
          </p:cNvSpPr>
          <p:nvPr>
            <p:ph type="title"/>
          </p:nvPr>
        </p:nvSpPr>
        <p:spPr/>
        <p:txBody>
          <a:bodyPr/>
          <a:lstStyle/>
          <a:p>
            <a:r>
              <a:rPr lang="en-US" dirty="0"/>
              <a:t>Protocols: Text based</a:t>
            </a:r>
          </a:p>
        </p:txBody>
      </p:sp>
      <p:sp>
        <p:nvSpPr>
          <p:cNvPr id="3" name="Content Placeholder 2">
            <a:extLst>
              <a:ext uri="{FF2B5EF4-FFF2-40B4-BE49-F238E27FC236}">
                <a16:creationId xmlns:a16="http://schemas.microsoft.com/office/drawing/2014/main" id="{43C38869-7F69-4E1F-B883-7F3FE373D479}"/>
              </a:ext>
            </a:extLst>
          </p:cNvPr>
          <p:cNvSpPr>
            <a:spLocks noGrp="1"/>
          </p:cNvSpPr>
          <p:nvPr>
            <p:ph sz="half" idx="1"/>
          </p:nvPr>
        </p:nvSpPr>
        <p:spPr/>
        <p:txBody>
          <a:bodyPr/>
          <a:lstStyle/>
          <a:p>
            <a:r>
              <a:rPr lang="en-US" dirty="0"/>
              <a:t>Basically, open a port, send commands</a:t>
            </a:r>
          </a:p>
          <a:p>
            <a:r>
              <a:rPr lang="en-US" dirty="0"/>
              <a:t>&gt; telnet</a:t>
            </a:r>
          </a:p>
          <a:p>
            <a:r>
              <a:rPr lang="en-US" dirty="0"/>
              <a:t>&gt; open mymailserver.smtp.com 25 //the port</a:t>
            </a:r>
          </a:p>
          <a:p>
            <a:r>
              <a:rPr lang="en-US" dirty="0"/>
              <a:t>&gt; EHLO mydomain.com</a:t>
            </a:r>
          </a:p>
          <a:p>
            <a:r>
              <a:rPr lang="en-US" dirty="0"/>
              <a:t>&gt; MAIL FROM: </a:t>
            </a:r>
            <a:r>
              <a:rPr lang="en-US" dirty="0">
                <a:hlinkClick r:id="rId2"/>
              </a:rPr>
              <a:t>kalrabb@mydomain.com</a:t>
            </a:r>
            <a:endParaRPr lang="en-US" dirty="0"/>
          </a:p>
          <a:p>
            <a:r>
              <a:rPr lang="en-US" dirty="0"/>
              <a:t>&gt; RCPT TO: </a:t>
            </a:r>
            <a:r>
              <a:rPr lang="en-US" dirty="0">
                <a:hlinkClick r:id="rId3"/>
              </a:rPr>
              <a:t>sendto@theirdomain.net</a:t>
            </a:r>
            <a:endParaRPr lang="en-US" dirty="0"/>
          </a:p>
          <a:p>
            <a:r>
              <a:rPr lang="en-US" dirty="0"/>
              <a:t>&gt; DATA &lt;….&gt;</a:t>
            </a:r>
          </a:p>
          <a:p>
            <a:endParaRPr lang="en-US" dirty="0"/>
          </a:p>
        </p:txBody>
      </p:sp>
      <p:sp>
        <p:nvSpPr>
          <p:cNvPr id="4" name="Content Placeholder 3">
            <a:extLst>
              <a:ext uri="{FF2B5EF4-FFF2-40B4-BE49-F238E27FC236}">
                <a16:creationId xmlns:a16="http://schemas.microsoft.com/office/drawing/2014/main" id="{13C775DE-09AC-444D-B58A-736C22584A08}"/>
              </a:ext>
            </a:extLst>
          </p:cNvPr>
          <p:cNvSpPr>
            <a:spLocks noGrp="1"/>
          </p:cNvSpPr>
          <p:nvPr>
            <p:ph sz="half" idx="2"/>
          </p:nvPr>
        </p:nvSpPr>
        <p:spPr/>
        <p:txBody>
          <a:bodyPr/>
          <a:lstStyle/>
          <a:p>
            <a:r>
              <a:rPr lang="en-US" dirty="0">
                <a:hlinkClick r:id="rId4"/>
              </a:rPr>
              <a:t>https://docs.microsoft.com/en-us/Exchange/mail-flow/test-smtp-with-telnet?view=exchserver-2019</a:t>
            </a:r>
            <a:endParaRPr lang="en-US" dirty="0"/>
          </a:p>
        </p:txBody>
      </p:sp>
      <p:sp>
        <p:nvSpPr>
          <p:cNvPr id="5" name="Callout: Left Arrow 4">
            <a:extLst>
              <a:ext uri="{FF2B5EF4-FFF2-40B4-BE49-F238E27FC236}">
                <a16:creationId xmlns:a16="http://schemas.microsoft.com/office/drawing/2014/main" id="{BB7978BB-B2D6-406E-98A9-22F7380B0C00}"/>
              </a:ext>
            </a:extLst>
          </p:cNvPr>
          <p:cNvSpPr/>
          <p:nvPr/>
        </p:nvSpPr>
        <p:spPr>
          <a:xfrm>
            <a:off x="4136315" y="3114942"/>
            <a:ext cx="7019365" cy="484095"/>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EHLO vs HELO: Indicates level of RC support (EHLO is newer)</a:t>
            </a:r>
          </a:p>
        </p:txBody>
      </p:sp>
      <p:sp>
        <p:nvSpPr>
          <p:cNvPr id="6" name="Callout: Left Arrow 5">
            <a:extLst>
              <a:ext uri="{FF2B5EF4-FFF2-40B4-BE49-F238E27FC236}">
                <a16:creationId xmlns:a16="http://schemas.microsoft.com/office/drawing/2014/main" id="{4398BEC2-E494-48F8-83A5-AB50DA366CA9}"/>
              </a:ext>
            </a:extLst>
          </p:cNvPr>
          <p:cNvSpPr/>
          <p:nvPr/>
        </p:nvSpPr>
        <p:spPr>
          <a:xfrm>
            <a:off x="5424928" y="3653225"/>
            <a:ext cx="5875468" cy="40837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sender; errors will return to this email address</a:t>
            </a:r>
          </a:p>
        </p:txBody>
      </p:sp>
      <p:sp>
        <p:nvSpPr>
          <p:cNvPr id="7" name="Callout: Left Arrow 6">
            <a:extLst>
              <a:ext uri="{FF2B5EF4-FFF2-40B4-BE49-F238E27FC236}">
                <a16:creationId xmlns:a16="http://schemas.microsoft.com/office/drawing/2014/main" id="{605F98AC-68CF-47F9-8386-CE37707566C2}"/>
              </a:ext>
            </a:extLst>
          </p:cNvPr>
          <p:cNvSpPr/>
          <p:nvPr/>
        </p:nvSpPr>
        <p:spPr>
          <a:xfrm>
            <a:off x="5219253" y="4169977"/>
            <a:ext cx="5875468" cy="40837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Recipient(s); can be issued multiple times</a:t>
            </a:r>
          </a:p>
        </p:txBody>
      </p:sp>
      <p:sp>
        <p:nvSpPr>
          <p:cNvPr id="8" name="Callout: Left Arrow 7">
            <a:extLst>
              <a:ext uri="{FF2B5EF4-FFF2-40B4-BE49-F238E27FC236}">
                <a16:creationId xmlns:a16="http://schemas.microsoft.com/office/drawing/2014/main" id="{88B4FACD-0C65-4587-8ABA-3C8F83DFE41A}"/>
              </a:ext>
            </a:extLst>
          </p:cNvPr>
          <p:cNvSpPr/>
          <p:nvPr/>
        </p:nvSpPr>
        <p:spPr>
          <a:xfrm>
            <a:off x="1706369" y="4632543"/>
            <a:ext cx="5724092" cy="1591523"/>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Mail content, including header fields</a:t>
            </a:r>
          </a:p>
          <a:p>
            <a:pPr marL="285750" indent="-285750">
              <a:buFontTx/>
              <a:buChar char="-"/>
            </a:pPr>
            <a:r>
              <a:rPr lang="en-US" sz="1600" dirty="0"/>
              <a:t>Subject:</a:t>
            </a:r>
            <a:br>
              <a:rPr lang="en-US" sz="1600" dirty="0"/>
            </a:br>
            <a:r>
              <a:rPr lang="en-US" sz="1600" dirty="0"/>
              <a:t>- To:</a:t>
            </a:r>
            <a:br>
              <a:rPr lang="en-US" sz="1600" dirty="0"/>
            </a:br>
            <a:r>
              <a:rPr lang="en-US" sz="1600" dirty="0"/>
              <a:t>- cc:</a:t>
            </a:r>
          </a:p>
          <a:p>
            <a:pPr marL="285750" indent="-285750">
              <a:buFontTx/>
              <a:buChar char="-"/>
            </a:pPr>
            <a:r>
              <a:rPr lang="en-US" sz="1600" dirty="0"/>
              <a:t>&lt;CRLF&gt; to end headers</a:t>
            </a:r>
          </a:p>
          <a:p>
            <a:pPr marL="285750" indent="-285750">
              <a:buFontTx/>
              <a:buChar char="-"/>
            </a:pPr>
            <a:r>
              <a:rPr lang="en-US" sz="1600" dirty="0"/>
              <a:t>‘.’ to end data</a:t>
            </a:r>
          </a:p>
        </p:txBody>
      </p:sp>
      <p:sp>
        <p:nvSpPr>
          <p:cNvPr id="10" name="TextBox 9">
            <a:extLst>
              <a:ext uri="{FF2B5EF4-FFF2-40B4-BE49-F238E27FC236}">
                <a16:creationId xmlns:a16="http://schemas.microsoft.com/office/drawing/2014/main" id="{EB3910F8-F523-4948-9400-E90C3F3F8D7E}"/>
              </a:ext>
            </a:extLst>
          </p:cNvPr>
          <p:cNvSpPr txBox="1"/>
          <p:nvPr/>
        </p:nvSpPr>
        <p:spPr>
          <a:xfrm>
            <a:off x="7430461" y="5330236"/>
            <a:ext cx="6097280" cy="369332"/>
          </a:xfrm>
          <a:prstGeom prst="rect">
            <a:avLst/>
          </a:prstGeom>
          <a:noFill/>
        </p:spPr>
        <p:txBody>
          <a:bodyPr wrap="square">
            <a:spAutoFit/>
          </a:bodyPr>
          <a:lstStyle/>
          <a:p>
            <a:r>
              <a:rPr lang="pt-BR" dirty="0">
                <a:hlinkClick r:id="rId5"/>
              </a:rPr>
              <a:t>RFC 5321 - Simple Mail Transfer Protocol (ietf.org)</a:t>
            </a:r>
            <a:endParaRPr lang="en-US" dirty="0"/>
          </a:p>
        </p:txBody>
      </p:sp>
    </p:spTree>
    <p:extLst>
      <p:ext uri="{BB962C8B-B14F-4D97-AF65-F5344CB8AC3E}">
        <p14:creationId xmlns:p14="http://schemas.microsoft.com/office/powerpoint/2010/main" val="1037689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1DE974-94A8-4908-B49A-3F40720837E0}"/>
              </a:ext>
            </a:extLst>
          </p:cNvPr>
          <p:cNvSpPr>
            <a:spLocks noGrp="1"/>
          </p:cNvSpPr>
          <p:nvPr>
            <p:ph type="title"/>
          </p:nvPr>
        </p:nvSpPr>
        <p:spPr/>
        <p:txBody>
          <a:bodyPr/>
          <a:lstStyle/>
          <a:p>
            <a:r>
              <a:rPr lang="en-US" dirty="0"/>
              <a:t>With RIT server</a:t>
            </a:r>
          </a:p>
        </p:txBody>
      </p:sp>
      <p:sp>
        <p:nvSpPr>
          <p:cNvPr id="6" name="Content Placeholder 5">
            <a:extLst>
              <a:ext uri="{FF2B5EF4-FFF2-40B4-BE49-F238E27FC236}">
                <a16:creationId xmlns:a16="http://schemas.microsoft.com/office/drawing/2014/main" id="{19EF307A-E314-46BA-A273-CFB198417FBB}"/>
              </a:ext>
            </a:extLst>
          </p:cNvPr>
          <p:cNvSpPr>
            <a:spLocks noGrp="1"/>
          </p:cNvSpPr>
          <p:nvPr>
            <p:ph idx="1"/>
          </p:nvPr>
        </p:nvSpPr>
        <p:spPr>
          <a:xfrm>
            <a:off x="1097280" y="1981000"/>
            <a:ext cx="10058400" cy="4197964"/>
          </a:xfrm>
        </p:spPr>
        <p:txBody>
          <a:bodyPr>
            <a:normAutofit/>
          </a:bodyPr>
          <a:lstStyle/>
          <a:p>
            <a:pPr>
              <a:spcBef>
                <a:spcPts val="100"/>
              </a:spcBef>
              <a:spcAft>
                <a:spcPts val="100"/>
              </a:spcAft>
            </a:pPr>
            <a:r>
              <a:rPr lang="en-US" dirty="0"/>
              <a:t>RITs mail relay for SMTP is smtp-server.rit.edu</a:t>
            </a:r>
          </a:p>
          <a:p>
            <a:pPr>
              <a:spcBef>
                <a:spcPts val="100"/>
              </a:spcBef>
              <a:spcAft>
                <a:spcPts val="100"/>
              </a:spcAft>
            </a:pPr>
            <a:endParaRPr lang="en-US" dirty="0"/>
          </a:p>
          <a:p>
            <a:pPr>
              <a:spcBef>
                <a:spcPts val="100"/>
              </a:spcBef>
              <a:spcAft>
                <a:spcPts val="100"/>
              </a:spcAft>
            </a:pPr>
            <a:r>
              <a:rPr lang="en-US" dirty="0"/>
              <a:t>Can use HELO or EHLO</a:t>
            </a:r>
          </a:p>
          <a:p>
            <a:pPr>
              <a:spcBef>
                <a:spcPts val="100"/>
              </a:spcBef>
              <a:spcAft>
                <a:spcPts val="100"/>
              </a:spcAft>
            </a:pPr>
            <a:endParaRPr lang="en-US" dirty="0"/>
          </a:p>
          <a:p>
            <a:pPr>
              <a:spcBef>
                <a:spcPts val="100"/>
              </a:spcBef>
              <a:spcAft>
                <a:spcPts val="100"/>
              </a:spcAft>
            </a:pPr>
            <a:r>
              <a:rPr lang="en-US" dirty="0"/>
              <a:t>Need to be within RIT network when using it</a:t>
            </a:r>
          </a:p>
          <a:p>
            <a:pPr>
              <a:spcBef>
                <a:spcPts val="100"/>
              </a:spcBef>
              <a:spcAft>
                <a:spcPts val="100"/>
              </a:spcAft>
            </a:pPr>
            <a:endParaRPr lang="en-US" dirty="0"/>
          </a:p>
          <a:p>
            <a:pPr>
              <a:spcBef>
                <a:spcPts val="100"/>
              </a:spcBef>
              <a:spcAft>
                <a:spcPts val="100"/>
              </a:spcAft>
            </a:pPr>
            <a:r>
              <a:rPr lang="en-US" dirty="0"/>
              <a:t>Only accepts </a:t>
            </a:r>
            <a:r>
              <a:rPr lang="en-US" dirty="0" err="1"/>
              <a:t>rit</a:t>
            </a:r>
            <a:r>
              <a:rPr lang="en-US" dirty="0"/>
              <a:t> email senders (?)</a:t>
            </a:r>
          </a:p>
          <a:p>
            <a:pPr>
              <a:spcBef>
                <a:spcPts val="100"/>
              </a:spcBef>
              <a:spcAft>
                <a:spcPts val="100"/>
              </a:spcAft>
            </a:pPr>
            <a:endParaRPr lang="en-US" dirty="0"/>
          </a:p>
          <a:p>
            <a:pPr>
              <a:spcBef>
                <a:spcPts val="100"/>
              </a:spcBef>
              <a:spcAft>
                <a:spcPts val="100"/>
              </a:spcAft>
            </a:pPr>
            <a:r>
              <a:rPr lang="en-US" dirty="0"/>
              <a:t>Different SMTP servers have different rules for sequence of commands, authentication rules and </a:t>
            </a:r>
            <a:r>
              <a:rPr lang="en-US"/>
              <a:t>controls around who can use them</a:t>
            </a:r>
            <a:endParaRPr lang="en-US" dirty="0"/>
          </a:p>
        </p:txBody>
      </p:sp>
    </p:spTree>
    <p:extLst>
      <p:ext uri="{BB962C8B-B14F-4D97-AF65-F5344CB8AC3E}">
        <p14:creationId xmlns:p14="http://schemas.microsoft.com/office/powerpoint/2010/main" val="1910653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1DE974-94A8-4908-B49A-3F40720837E0}"/>
              </a:ext>
            </a:extLst>
          </p:cNvPr>
          <p:cNvSpPr>
            <a:spLocks noGrp="1"/>
          </p:cNvSpPr>
          <p:nvPr>
            <p:ph type="title"/>
          </p:nvPr>
        </p:nvSpPr>
        <p:spPr/>
        <p:txBody>
          <a:bodyPr/>
          <a:lstStyle/>
          <a:p>
            <a:r>
              <a:rPr lang="en-US" dirty="0"/>
              <a:t>With mymail.rit.edu</a:t>
            </a:r>
          </a:p>
        </p:txBody>
      </p:sp>
      <p:sp>
        <p:nvSpPr>
          <p:cNvPr id="6" name="Content Placeholder 5">
            <a:extLst>
              <a:ext uri="{FF2B5EF4-FFF2-40B4-BE49-F238E27FC236}">
                <a16:creationId xmlns:a16="http://schemas.microsoft.com/office/drawing/2014/main" id="{19EF307A-E314-46BA-A273-CFB198417FBB}"/>
              </a:ext>
            </a:extLst>
          </p:cNvPr>
          <p:cNvSpPr>
            <a:spLocks noGrp="1"/>
          </p:cNvSpPr>
          <p:nvPr>
            <p:ph idx="1"/>
          </p:nvPr>
        </p:nvSpPr>
        <p:spPr>
          <a:xfrm>
            <a:off x="1097280" y="1981000"/>
            <a:ext cx="10058400" cy="4197964"/>
          </a:xfrm>
        </p:spPr>
        <p:txBody>
          <a:bodyPr>
            <a:normAutofit fontScale="47500" lnSpcReduction="20000"/>
          </a:bodyPr>
          <a:lstStyle/>
          <a:p>
            <a:pPr>
              <a:spcBef>
                <a:spcPts val="100"/>
              </a:spcBef>
              <a:spcAft>
                <a:spcPts val="100"/>
              </a:spcAft>
            </a:pPr>
            <a:r>
              <a:rPr lang="en-US" dirty="0"/>
              <a:t>&gt; telnet mymail.rit.edu 25</a:t>
            </a:r>
          </a:p>
          <a:p>
            <a:pPr>
              <a:spcBef>
                <a:spcPts val="100"/>
              </a:spcBef>
              <a:spcAft>
                <a:spcPts val="100"/>
              </a:spcAft>
            </a:pPr>
            <a:endParaRPr lang="en-US" dirty="0"/>
          </a:p>
          <a:p>
            <a:pPr>
              <a:spcBef>
                <a:spcPts val="100"/>
              </a:spcBef>
              <a:spcAft>
                <a:spcPts val="100"/>
              </a:spcAft>
            </a:pPr>
            <a:r>
              <a:rPr lang="en-US" dirty="0"/>
              <a:t>HELO</a:t>
            </a:r>
          </a:p>
          <a:p>
            <a:pPr>
              <a:spcBef>
                <a:spcPts val="100"/>
              </a:spcBef>
              <a:spcAft>
                <a:spcPts val="100"/>
              </a:spcAft>
            </a:pPr>
            <a:r>
              <a:rPr lang="en-US" dirty="0"/>
              <a:t>250 ex04mail01a.ad.rit.edu Hello [74.74.135.96]</a:t>
            </a:r>
          </a:p>
          <a:p>
            <a:pPr>
              <a:spcBef>
                <a:spcPts val="100"/>
              </a:spcBef>
              <a:spcAft>
                <a:spcPts val="100"/>
              </a:spcAft>
            </a:pPr>
            <a:r>
              <a:rPr lang="en-US" dirty="0"/>
              <a:t>MAIL TO:</a:t>
            </a:r>
          </a:p>
          <a:p>
            <a:pPr>
              <a:spcBef>
                <a:spcPts val="100"/>
              </a:spcBef>
              <a:spcAft>
                <a:spcPts val="100"/>
              </a:spcAft>
            </a:pPr>
            <a:r>
              <a:rPr lang="en-US" dirty="0"/>
              <a:t>kalrabb@gmail.c501 5.5.4 Unrecognized parameter</a:t>
            </a:r>
          </a:p>
          <a:p>
            <a:pPr>
              <a:spcBef>
                <a:spcPts val="100"/>
              </a:spcBef>
              <a:spcAft>
                <a:spcPts val="100"/>
              </a:spcAft>
            </a:pPr>
            <a:r>
              <a:rPr lang="en-US" dirty="0"/>
              <a:t>om</a:t>
            </a:r>
          </a:p>
          <a:p>
            <a:pPr>
              <a:spcBef>
                <a:spcPts val="100"/>
              </a:spcBef>
              <a:spcAft>
                <a:spcPts val="100"/>
              </a:spcAft>
            </a:pPr>
            <a:r>
              <a:rPr lang="en-US" dirty="0"/>
              <a:t>500 5.3.3 Unrecognized command</a:t>
            </a:r>
          </a:p>
          <a:p>
            <a:pPr>
              <a:spcBef>
                <a:spcPts val="100"/>
              </a:spcBef>
              <a:spcAft>
                <a:spcPts val="100"/>
              </a:spcAft>
            </a:pPr>
            <a:r>
              <a:rPr lang="en-US" dirty="0"/>
              <a:t>MAIL FROM: kalrabb@rit.edu</a:t>
            </a:r>
          </a:p>
          <a:p>
            <a:pPr>
              <a:spcBef>
                <a:spcPts val="100"/>
              </a:spcBef>
              <a:spcAft>
                <a:spcPts val="100"/>
              </a:spcAft>
            </a:pPr>
            <a:r>
              <a:rPr lang="en-US" dirty="0"/>
              <a:t>500 5.3.3 Unrecognized command</a:t>
            </a:r>
          </a:p>
          <a:p>
            <a:pPr>
              <a:spcBef>
                <a:spcPts val="100"/>
              </a:spcBef>
              <a:spcAft>
                <a:spcPts val="100"/>
              </a:spcAft>
            </a:pPr>
            <a:r>
              <a:rPr lang="en-US" dirty="0"/>
              <a:t>RCPT</a:t>
            </a:r>
          </a:p>
          <a:p>
            <a:pPr>
              <a:spcBef>
                <a:spcPts val="100"/>
              </a:spcBef>
              <a:spcAft>
                <a:spcPts val="100"/>
              </a:spcAft>
            </a:pPr>
            <a:r>
              <a:rPr lang="en-US" dirty="0"/>
              <a:t>500 5.3.3 Unrecognized command</a:t>
            </a:r>
          </a:p>
          <a:p>
            <a:pPr>
              <a:spcBef>
                <a:spcPts val="100"/>
              </a:spcBef>
              <a:spcAft>
                <a:spcPts val="100"/>
              </a:spcAft>
            </a:pPr>
            <a:r>
              <a:rPr lang="en-US" dirty="0"/>
              <a:t>MAIL FROM: kalrabb@rit.edu</a:t>
            </a:r>
          </a:p>
          <a:p>
            <a:pPr>
              <a:spcBef>
                <a:spcPts val="100"/>
              </a:spcBef>
              <a:spcAft>
                <a:spcPts val="100"/>
              </a:spcAft>
            </a:pPr>
            <a:r>
              <a:rPr lang="en-US" dirty="0"/>
              <a:t>250 2.1.0 Sender OK</a:t>
            </a:r>
          </a:p>
          <a:p>
            <a:pPr>
              <a:spcBef>
                <a:spcPts val="100"/>
              </a:spcBef>
              <a:spcAft>
                <a:spcPts val="100"/>
              </a:spcAft>
            </a:pPr>
            <a:r>
              <a:rPr lang="en-US" dirty="0"/>
              <a:t>RCPT TO: kalrabb@gmail.com</a:t>
            </a:r>
          </a:p>
          <a:p>
            <a:pPr>
              <a:spcBef>
                <a:spcPts val="100"/>
              </a:spcBef>
              <a:spcAft>
                <a:spcPts val="100"/>
              </a:spcAft>
            </a:pPr>
            <a:r>
              <a:rPr lang="en-US" dirty="0"/>
              <a:t>550 5.7.1 Unable to relay</a:t>
            </a:r>
          </a:p>
          <a:p>
            <a:pPr>
              <a:spcBef>
                <a:spcPts val="100"/>
              </a:spcBef>
              <a:spcAft>
                <a:spcPts val="100"/>
              </a:spcAft>
            </a:pPr>
            <a:r>
              <a:rPr lang="en-US" dirty="0"/>
              <a:t>RCPT TO: &lt;kalrabb@gmail.com&gt;</a:t>
            </a:r>
          </a:p>
          <a:p>
            <a:pPr>
              <a:spcBef>
                <a:spcPts val="100"/>
              </a:spcBef>
              <a:spcAft>
                <a:spcPts val="100"/>
              </a:spcAft>
            </a:pPr>
            <a:r>
              <a:rPr lang="en-US" dirty="0"/>
              <a:t>550 5.7.1 Unable to relay</a:t>
            </a:r>
          </a:p>
          <a:p>
            <a:pPr>
              <a:spcBef>
                <a:spcPts val="100"/>
              </a:spcBef>
              <a:spcAft>
                <a:spcPts val="100"/>
              </a:spcAft>
            </a:pPr>
            <a:r>
              <a:rPr lang="en-US" dirty="0"/>
              <a:t>RCPT TO: kalrabb@rit.edu</a:t>
            </a:r>
          </a:p>
          <a:p>
            <a:pPr>
              <a:spcBef>
                <a:spcPts val="100"/>
              </a:spcBef>
              <a:spcAft>
                <a:spcPts val="100"/>
              </a:spcAft>
            </a:pPr>
            <a:r>
              <a:rPr lang="en-US" dirty="0"/>
              <a:t>250 2.1.5 Recipient OK</a:t>
            </a:r>
          </a:p>
          <a:p>
            <a:pPr>
              <a:spcBef>
                <a:spcPts val="100"/>
              </a:spcBef>
              <a:spcAft>
                <a:spcPts val="100"/>
              </a:spcAft>
            </a:pPr>
            <a:r>
              <a:rPr lang="en-US" dirty="0"/>
              <a:t>DATA</a:t>
            </a:r>
          </a:p>
          <a:p>
            <a:pPr>
              <a:spcBef>
                <a:spcPts val="100"/>
              </a:spcBef>
              <a:spcAft>
                <a:spcPts val="100"/>
              </a:spcAft>
            </a:pPr>
            <a:r>
              <a:rPr lang="en-US" dirty="0"/>
              <a:t>354 Start mail input; end with &lt;CRLF&gt;.&lt;CRLF&gt;</a:t>
            </a:r>
          </a:p>
          <a:p>
            <a:pPr>
              <a:spcBef>
                <a:spcPts val="100"/>
              </a:spcBef>
              <a:spcAft>
                <a:spcPts val="100"/>
              </a:spcAft>
            </a:pPr>
            <a:r>
              <a:rPr lang="en-US" dirty="0"/>
              <a:t>This is test line only</a:t>
            </a:r>
          </a:p>
          <a:p>
            <a:pPr>
              <a:spcBef>
                <a:spcPts val="100"/>
              </a:spcBef>
              <a:spcAft>
                <a:spcPts val="100"/>
              </a:spcAft>
            </a:pPr>
            <a:r>
              <a:rPr lang="en-US" dirty="0"/>
              <a:t>Subject: test subject</a:t>
            </a:r>
          </a:p>
          <a:p>
            <a:pPr>
              <a:spcBef>
                <a:spcPts val="100"/>
              </a:spcBef>
              <a:spcAft>
                <a:spcPts val="100"/>
              </a:spcAft>
            </a:pPr>
            <a:endParaRPr lang="en-US" dirty="0"/>
          </a:p>
          <a:p>
            <a:pPr>
              <a:spcBef>
                <a:spcPts val="100"/>
              </a:spcBef>
              <a:spcAft>
                <a:spcPts val="100"/>
              </a:spcAft>
            </a:pPr>
            <a:endParaRPr lang="en-US" dirty="0"/>
          </a:p>
          <a:p>
            <a:pPr>
              <a:spcBef>
                <a:spcPts val="100"/>
              </a:spcBef>
              <a:spcAft>
                <a:spcPts val="100"/>
              </a:spcAft>
            </a:pPr>
            <a:r>
              <a:rPr lang="en-US" dirty="0"/>
              <a:t>.</a:t>
            </a:r>
          </a:p>
          <a:p>
            <a:pPr>
              <a:spcBef>
                <a:spcPts val="100"/>
              </a:spcBef>
              <a:spcAft>
                <a:spcPts val="100"/>
              </a:spcAft>
            </a:pPr>
            <a:r>
              <a:rPr lang="en-US" dirty="0"/>
              <a:t>250 2.6.0 &lt;01d75957e0fc44cfb2aa20c9e154a8a9@ex04mail01a.ad.rit.edu&gt; [</a:t>
            </a:r>
            <a:r>
              <a:rPr lang="en-US" dirty="0" err="1"/>
              <a:t>InternalId</a:t>
            </a:r>
            <a:r>
              <a:rPr lang="en-US" dirty="0"/>
              <a:t>=113528870540153, Hostname=ex04mail01d.ad.rit.edu] Queued mail for delivery</a:t>
            </a:r>
          </a:p>
          <a:p>
            <a:pPr>
              <a:spcBef>
                <a:spcPts val="100"/>
              </a:spcBef>
              <a:spcAft>
                <a:spcPts val="100"/>
              </a:spcAft>
            </a:pPr>
            <a:endParaRPr lang="en-US" dirty="0"/>
          </a:p>
          <a:p>
            <a:pPr>
              <a:spcBef>
                <a:spcPts val="100"/>
              </a:spcBef>
              <a:spcAft>
                <a:spcPts val="100"/>
              </a:spcAft>
            </a:pPr>
            <a:r>
              <a:rPr lang="en-US" dirty="0"/>
              <a:t>QUIT</a:t>
            </a:r>
          </a:p>
        </p:txBody>
      </p:sp>
    </p:spTree>
    <p:extLst>
      <p:ext uri="{BB962C8B-B14F-4D97-AF65-F5344CB8AC3E}">
        <p14:creationId xmlns:p14="http://schemas.microsoft.com/office/powerpoint/2010/main" val="2167145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82B0-46D6-4CB6-9E42-B041E173DA16}"/>
              </a:ext>
            </a:extLst>
          </p:cNvPr>
          <p:cNvSpPr>
            <a:spLocks noGrp="1"/>
          </p:cNvSpPr>
          <p:nvPr>
            <p:ph type="title"/>
          </p:nvPr>
        </p:nvSpPr>
        <p:spPr/>
        <p:txBody>
          <a:bodyPr/>
          <a:lstStyle/>
          <a:p>
            <a:r>
              <a:rPr lang="en-US" dirty="0"/>
              <a:t>Other notes</a:t>
            </a:r>
          </a:p>
        </p:txBody>
      </p:sp>
      <p:sp>
        <p:nvSpPr>
          <p:cNvPr id="3" name="Content Placeholder 2">
            <a:extLst>
              <a:ext uri="{FF2B5EF4-FFF2-40B4-BE49-F238E27FC236}">
                <a16:creationId xmlns:a16="http://schemas.microsoft.com/office/drawing/2014/main" id="{9A187C52-325A-486A-B6F3-819F9124AA7C}"/>
              </a:ext>
            </a:extLst>
          </p:cNvPr>
          <p:cNvSpPr>
            <a:spLocks noGrp="1"/>
          </p:cNvSpPr>
          <p:nvPr>
            <p:ph idx="1"/>
          </p:nvPr>
        </p:nvSpPr>
        <p:spPr/>
        <p:txBody>
          <a:bodyPr>
            <a:normAutofit/>
          </a:bodyPr>
          <a:lstStyle/>
          <a:p>
            <a:r>
              <a:rPr lang="en-US" dirty="0"/>
              <a:t>Email was created with text data in mind</a:t>
            </a:r>
          </a:p>
          <a:p>
            <a:pPr lvl="1"/>
            <a:r>
              <a:rPr lang="en-US" dirty="0"/>
              <a:t>cat memes didn’t exist anyway</a:t>
            </a:r>
          </a:p>
          <a:p>
            <a:r>
              <a:rPr lang="en-US" dirty="0"/>
              <a:t>Solution – MIME (Multi-part Internet Mail Extensions)</a:t>
            </a:r>
          </a:p>
          <a:p>
            <a:pPr lvl="1"/>
            <a:r>
              <a:rPr lang="en-US" dirty="0"/>
              <a:t>allows encoding non-text data (e.g., binary)</a:t>
            </a:r>
          </a:p>
          <a:p>
            <a:pPr lvl="1"/>
            <a:r>
              <a:rPr lang="en-US" dirty="0"/>
              <a:t>allows multiple items</a:t>
            </a:r>
          </a:p>
          <a:p>
            <a:pPr lvl="1"/>
            <a:r>
              <a:rPr lang="en-US" dirty="0"/>
              <a:t>email as a container</a:t>
            </a:r>
          </a:p>
          <a:p>
            <a:pPr lvl="1"/>
            <a:r>
              <a:rPr lang="en-US" dirty="0"/>
              <a:t>=&gt; attachments!</a:t>
            </a:r>
          </a:p>
          <a:p>
            <a:pPr lvl="1"/>
            <a:r>
              <a:rPr lang="en-US" dirty="0"/>
              <a:t>also used for HTTP data transfer</a:t>
            </a:r>
          </a:p>
          <a:p>
            <a:pPr lvl="2"/>
            <a:r>
              <a:rPr lang="en-US" sz="1800" dirty="0"/>
              <a:t>e.g., Content-Type: image/jpeg    &lt;- MIME</a:t>
            </a:r>
          </a:p>
        </p:txBody>
      </p:sp>
    </p:spTree>
    <p:extLst>
      <p:ext uri="{BB962C8B-B14F-4D97-AF65-F5344CB8AC3E}">
        <p14:creationId xmlns:p14="http://schemas.microsoft.com/office/powerpoint/2010/main" val="174070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148E-F8B0-445A-89F4-539D48483C4D}"/>
              </a:ext>
            </a:extLst>
          </p:cNvPr>
          <p:cNvSpPr>
            <a:spLocks noGrp="1"/>
          </p:cNvSpPr>
          <p:nvPr>
            <p:ph type="title"/>
          </p:nvPr>
        </p:nvSpPr>
        <p:spPr/>
        <p:txBody>
          <a:bodyPr/>
          <a:lstStyle/>
          <a:p>
            <a:r>
              <a:rPr lang="en-US" dirty="0"/>
              <a:t>The story so far …</a:t>
            </a:r>
          </a:p>
        </p:txBody>
      </p:sp>
      <p:sp>
        <p:nvSpPr>
          <p:cNvPr id="3" name="Content Placeholder 2">
            <a:extLst>
              <a:ext uri="{FF2B5EF4-FFF2-40B4-BE49-F238E27FC236}">
                <a16:creationId xmlns:a16="http://schemas.microsoft.com/office/drawing/2014/main" id="{BCB323E2-243F-4C05-B637-7662408C332F}"/>
              </a:ext>
            </a:extLst>
          </p:cNvPr>
          <p:cNvSpPr>
            <a:spLocks noGrp="1"/>
          </p:cNvSpPr>
          <p:nvPr>
            <p:ph idx="1"/>
          </p:nvPr>
        </p:nvSpPr>
        <p:spPr/>
        <p:txBody>
          <a:bodyPr>
            <a:normAutofit fontScale="92500" lnSpcReduction="20000"/>
          </a:bodyPr>
          <a:lstStyle/>
          <a:p>
            <a:r>
              <a:rPr lang="en-US" dirty="0"/>
              <a:t>We have looked at </a:t>
            </a:r>
          </a:p>
          <a:p>
            <a:pPr lvl="1"/>
            <a:r>
              <a:rPr lang="en-US" dirty="0"/>
              <a:t>Computers</a:t>
            </a:r>
          </a:p>
          <a:p>
            <a:pPr lvl="1"/>
            <a:r>
              <a:rPr lang="en-US" dirty="0"/>
              <a:t>Operating Systems</a:t>
            </a:r>
          </a:p>
          <a:p>
            <a:pPr lvl="1"/>
            <a:r>
              <a:rPr lang="en-US" dirty="0"/>
              <a:t>Applications</a:t>
            </a:r>
          </a:p>
          <a:p>
            <a:pPr lvl="1"/>
            <a:r>
              <a:rPr lang="en-US" dirty="0"/>
              <a:t>IPC (on the same computer)</a:t>
            </a:r>
          </a:p>
          <a:p>
            <a:r>
              <a:rPr lang="en-US" dirty="0"/>
              <a:t>Data transfer before 1970s</a:t>
            </a:r>
          </a:p>
          <a:p>
            <a:pPr lvl="1"/>
            <a:r>
              <a:rPr lang="en-US" dirty="0"/>
              <a:t>Sneakernet</a:t>
            </a:r>
          </a:p>
          <a:p>
            <a:pPr lvl="1"/>
            <a:r>
              <a:rPr lang="en-US" dirty="0"/>
              <a:t>2016 – Amazon hard drive truck</a:t>
            </a:r>
          </a:p>
          <a:p>
            <a:r>
              <a:rPr lang="en-US" dirty="0"/>
              <a:t>After 1970</a:t>
            </a:r>
          </a:p>
          <a:p>
            <a:pPr lvl="1"/>
            <a:r>
              <a:rPr lang="en-US" dirty="0"/>
              <a:t>At first – need share files (ARPANET)</a:t>
            </a:r>
          </a:p>
          <a:p>
            <a:pPr lvl="1"/>
            <a:r>
              <a:rPr lang="en-US" sz="1900" dirty="0"/>
              <a:t>Evolved into </a:t>
            </a:r>
          </a:p>
          <a:p>
            <a:pPr lvl="2"/>
            <a:r>
              <a:rPr lang="en-US" sz="1900" dirty="0"/>
              <a:t>remote access</a:t>
            </a:r>
          </a:p>
          <a:p>
            <a:pPr lvl="2"/>
            <a:r>
              <a:rPr lang="en-US" sz="1900" dirty="0"/>
              <a:t>application communications</a:t>
            </a:r>
          </a:p>
          <a:p>
            <a:pPr lvl="1"/>
            <a:r>
              <a:rPr lang="en-US" dirty="0"/>
              <a:t>And so, networks were born …</a:t>
            </a:r>
          </a:p>
        </p:txBody>
      </p:sp>
    </p:spTree>
    <p:extLst>
      <p:ext uri="{BB962C8B-B14F-4D97-AF65-F5344CB8AC3E}">
        <p14:creationId xmlns:p14="http://schemas.microsoft.com/office/powerpoint/2010/main" val="1691229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6F29-5155-4953-AD34-E5C8C98A5211}"/>
              </a:ext>
            </a:extLst>
          </p:cNvPr>
          <p:cNvSpPr>
            <a:spLocks noGrp="1"/>
          </p:cNvSpPr>
          <p:nvPr>
            <p:ph type="title"/>
          </p:nvPr>
        </p:nvSpPr>
        <p:spPr/>
        <p:txBody>
          <a:bodyPr/>
          <a:lstStyle/>
          <a:p>
            <a:r>
              <a:rPr lang="en-US" dirty="0"/>
              <a:t>Exploring Network Protocols</a:t>
            </a:r>
          </a:p>
        </p:txBody>
      </p:sp>
      <p:sp>
        <p:nvSpPr>
          <p:cNvPr id="3" name="Content Placeholder 2">
            <a:extLst>
              <a:ext uri="{FF2B5EF4-FFF2-40B4-BE49-F238E27FC236}">
                <a16:creationId xmlns:a16="http://schemas.microsoft.com/office/drawing/2014/main" id="{2981DF72-0273-43CF-94B4-65C72941834C}"/>
              </a:ext>
            </a:extLst>
          </p:cNvPr>
          <p:cNvSpPr>
            <a:spLocks noGrp="1"/>
          </p:cNvSpPr>
          <p:nvPr>
            <p:ph idx="1"/>
          </p:nvPr>
        </p:nvSpPr>
        <p:spPr/>
        <p:txBody>
          <a:bodyPr/>
          <a:lstStyle/>
          <a:p>
            <a:r>
              <a:rPr lang="en-US" dirty="0"/>
              <a:t>Assignment:</a:t>
            </a:r>
          </a:p>
          <a:p>
            <a:r>
              <a:rPr lang="en-US" dirty="0"/>
              <a:t>- Using telnet command line, you will connect to and send email via SMTP (use mymail.rit.edu)</a:t>
            </a:r>
          </a:p>
          <a:p>
            <a:r>
              <a:rPr lang="en-US" dirty="0"/>
              <a:t>- Using the command line, you will connect to and send a file via FTP (</a:t>
            </a:r>
            <a:r>
              <a:rPr lang="en-US" dirty="0">
                <a:hlinkClick r:id="rId2"/>
              </a:rPr>
              <a:t>https://docs.microsoft.com/en-us/windows-server/administration/windows-commands/ftp#:~:text=The%20ftp%20command-line%20parameters%20are%20case-sensitive.%20This%20command,sub-environment%20in%20which%20you%20can%20use%20ftp%20commands.</a:t>
            </a:r>
            <a:r>
              <a:rPr lang="en-US" dirty="0"/>
              <a:t>)</a:t>
            </a:r>
          </a:p>
          <a:p>
            <a:endParaRPr lang="en-US" dirty="0"/>
          </a:p>
          <a:p>
            <a:r>
              <a:rPr lang="en-US" dirty="0"/>
              <a:t>Using FTP to seappserver3.rit.edu, upload a text file containing your smtp command history for sending an email.  Use anonymous login</a:t>
            </a:r>
          </a:p>
        </p:txBody>
      </p:sp>
    </p:spTree>
    <p:extLst>
      <p:ext uri="{BB962C8B-B14F-4D97-AF65-F5344CB8AC3E}">
        <p14:creationId xmlns:p14="http://schemas.microsoft.com/office/powerpoint/2010/main" val="951676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F66E-B71E-4298-B5E3-DF312115B24A}"/>
              </a:ext>
            </a:extLst>
          </p:cNvPr>
          <p:cNvSpPr>
            <a:spLocks noGrp="1"/>
          </p:cNvSpPr>
          <p:nvPr>
            <p:ph type="title"/>
          </p:nvPr>
        </p:nvSpPr>
        <p:spPr/>
        <p:txBody>
          <a:bodyPr/>
          <a:lstStyle/>
          <a:p>
            <a:r>
              <a:rPr lang="en-US" dirty="0"/>
              <a:t>Background info</a:t>
            </a:r>
          </a:p>
        </p:txBody>
      </p:sp>
      <p:sp>
        <p:nvSpPr>
          <p:cNvPr id="4" name="Text Placeholder 3">
            <a:extLst>
              <a:ext uri="{FF2B5EF4-FFF2-40B4-BE49-F238E27FC236}">
                <a16:creationId xmlns:a16="http://schemas.microsoft.com/office/drawing/2014/main" id="{A38F3F95-D142-03D4-4A0C-3221A14EDA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24790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905656-5446-F5A8-92CB-A4FB2EAC5414}"/>
              </a:ext>
            </a:extLst>
          </p:cNvPr>
          <p:cNvSpPr>
            <a:spLocks noGrp="1"/>
          </p:cNvSpPr>
          <p:nvPr>
            <p:ph type="title"/>
          </p:nvPr>
        </p:nvSpPr>
        <p:spPr/>
        <p:txBody>
          <a:bodyPr/>
          <a:lstStyle/>
          <a:p>
            <a:r>
              <a:rPr lang="en-US" dirty="0"/>
              <a:t>Who still uses FTP?</a:t>
            </a:r>
          </a:p>
        </p:txBody>
      </p:sp>
      <p:sp>
        <p:nvSpPr>
          <p:cNvPr id="5" name="Content Placeholder 4">
            <a:extLst>
              <a:ext uri="{FF2B5EF4-FFF2-40B4-BE49-F238E27FC236}">
                <a16:creationId xmlns:a16="http://schemas.microsoft.com/office/drawing/2014/main" id="{DBAA7FFD-C61B-A0BF-FE34-FD2D41D2421A}"/>
              </a:ext>
            </a:extLst>
          </p:cNvPr>
          <p:cNvSpPr>
            <a:spLocks noGrp="1"/>
          </p:cNvSpPr>
          <p:nvPr>
            <p:ph idx="1"/>
          </p:nvPr>
        </p:nvSpPr>
        <p:spPr/>
        <p:txBody>
          <a:bodyPr>
            <a:normAutofit/>
          </a:bodyPr>
          <a:lstStyle/>
          <a:p>
            <a:r>
              <a:rPr lang="en-US" dirty="0"/>
              <a:t>Everyone (almost) … you just can’t see it</a:t>
            </a:r>
          </a:p>
          <a:p>
            <a:r>
              <a:rPr lang="en-US" dirty="0"/>
              <a:t>Example: </a:t>
            </a:r>
          </a:p>
          <a:p>
            <a:r>
              <a:rPr lang="en-US" dirty="0" err="1"/>
              <a:t>MOVEit</a:t>
            </a:r>
            <a:r>
              <a:rPr lang="en-US" dirty="0"/>
              <a:t> – enterprise file transfer software</a:t>
            </a:r>
          </a:p>
          <a:p>
            <a:pPr lvl="1"/>
            <a:r>
              <a:rPr lang="en-US" dirty="0"/>
              <a:t>2023 – security breach</a:t>
            </a:r>
          </a:p>
          <a:p>
            <a:pPr lvl="1"/>
            <a:r>
              <a:rPr lang="en-US" dirty="0"/>
              <a:t>web UI – unavailable</a:t>
            </a:r>
          </a:p>
          <a:p>
            <a:pPr lvl="1"/>
            <a:r>
              <a:rPr lang="en-US" dirty="0"/>
              <a:t>FTP / SFTP - works</a:t>
            </a:r>
          </a:p>
        </p:txBody>
      </p:sp>
      <p:sp>
        <p:nvSpPr>
          <p:cNvPr id="3" name="TextBox 2">
            <a:extLst>
              <a:ext uri="{FF2B5EF4-FFF2-40B4-BE49-F238E27FC236}">
                <a16:creationId xmlns:a16="http://schemas.microsoft.com/office/drawing/2014/main" id="{80049AEA-9108-F464-30E7-4C1CE5D1B630}"/>
              </a:ext>
            </a:extLst>
          </p:cNvPr>
          <p:cNvSpPr txBox="1"/>
          <p:nvPr/>
        </p:nvSpPr>
        <p:spPr>
          <a:xfrm>
            <a:off x="452158" y="5592747"/>
            <a:ext cx="10803030" cy="769441"/>
          </a:xfrm>
          <a:prstGeom prst="rect">
            <a:avLst/>
          </a:prstGeom>
          <a:noFill/>
        </p:spPr>
        <p:txBody>
          <a:bodyPr wrap="square">
            <a:spAutoFit/>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The local article</a:t>
            </a:r>
          </a:p>
          <a:p>
            <a:pPr marL="0" marR="0">
              <a:spcBef>
                <a:spcPts val="0"/>
              </a:spcBef>
              <a:spcAft>
                <a:spcPts val="0"/>
              </a:spcAft>
            </a:pPr>
            <a:r>
              <a:rPr lang="en-US" sz="1100" u="sng" dirty="0">
                <a:solidFill>
                  <a:srgbClr val="0563C1"/>
                </a:solidFill>
                <a:effectLst/>
                <a:latin typeface="Calibri" panose="020F0502020204030204" pitchFamily="34" charset="0"/>
                <a:ea typeface="Calibri" panose="020F0502020204030204" pitchFamily="34" charset="0"/>
                <a:hlinkClick r:id="rId2"/>
              </a:rPr>
              <a:t>University of Rochester investigating data breach - WHEC.com</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The details</a:t>
            </a:r>
          </a:p>
          <a:p>
            <a:pPr marL="0" marR="0">
              <a:spcBef>
                <a:spcPts val="0"/>
              </a:spcBef>
              <a:spcAft>
                <a:spcPts val="0"/>
              </a:spcAft>
            </a:pPr>
            <a:r>
              <a:rPr lang="en-US" sz="1100" u="sng" dirty="0" err="1">
                <a:solidFill>
                  <a:srgbClr val="0563C1"/>
                </a:solidFill>
                <a:effectLst/>
                <a:latin typeface="Calibri" panose="020F0502020204030204" pitchFamily="34" charset="0"/>
                <a:ea typeface="Calibri" panose="020F0502020204030204" pitchFamily="34" charset="0"/>
                <a:hlinkClick r:id="rId3"/>
              </a:rPr>
              <a:t>MOVEit</a:t>
            </a:r>
            <a:r>
              <a:rPr lang="en-US" sz="1100" u="sng" dirty="0">
                <a:solidFill>
                  <a:srgbClr val="0563C1"/>
                </a:solidFill>
                <a:effectLst/>
                <a:latin typeface="Calibri" panose="020F0502020204030204" pitchFamily="34" charset="0"/>
                <a:ea typeface="Calibri" panose="020F0502020204030204" pitchFamily="34" charset="0"/>
                <a:hlinkClick r:id="rId3"/>
              </a:rPr>
              <a:t> Transfer customers warned of new flaw as PoC info surfaces (bleepingcomputer.com)</a:t>
            </a:r>
            <a:endParaRPr lang="en-US"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74615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69BC-D19D-D75F-84F1-B6A8C9BBD0F8}"/>
              </a:ext>
            </a:extLst>
          </p:cNvPr>
          <p:cNvSpPr>
            <a:spLocks noGrp="1"/>
          </p:cNvSpPr>
          <p:nvPr>
            <p:ph type="title"/>
          </p:nvPr>
        </p:nvSpPr>
        <p:spPr/>
        <p:txBody>
          <a:bodyPr/>
          <a:lstStyle/>
          <a:p>
            <a:r>
              <a:rPr lang="en-US" dirty="0"/>
              <a:t>The secrets of RFCs</a:t>
            </a:r>
          </a:p>
        </p:txBody>
      </p:sp>
      <p:sp>
        <p:nvSpPr>
          <p:cNvPr id="3" name="Content Placeholder 2">
            <a:extLst>
              <a:ext uri="{FF2B5EF4-FFF2-40B4-BE49-F238E27FC236}">
                <a16:creationId xmlns:a16="http://schemas.microsoft.com/office/drawing/2014/main" id="{DB835A21-B43D-01C6-4FEE-BDD480F9CB4E}"/>
              </a:ext>
            </a:extLst>
          </p:cNvPr>
          <p:cNvSpPr>
            <a:spLocks noGrp="1"/>
          </p:cNvSpPr>
          <p:nvPr>
            <p:ph idx="1"/>
          </p:nvPr>
        </p:nvSpPr>
        <p:spPr>
          <a:xfrm>
            <a:off x="313560" y="4708430"/>
            <a:ext cx="4276745" cy="981991"/>
          </a:xfrm>
        </p:spPr>
        <p:txBody>
          <a:bodyPr>
            <a:noAutofit/>
          </a:bodyPr>
          <a:lstStyle/>
          <a:p>
            <a:pPr marL="0" indent="0">
              <a:buNone/>
            </a:pPr>
            <a:r>
              <a:rPr lang="en-US" sz="1800" dirty="0">
                <a:hlinkClick r:id="rId2"/>
              </a:rPr>
              <a:t>https://www.rfc-editor.org/rfc/rfc822#section-4.1</a:t>
            </a:r>
            <a:endParaRPr lang="en-US" sz="1800" dirty="0"/>
          </a:p>
          <a:p>
            <a:endParaRPr lang="en-US" sz="1800" dirty="0"/>
          </a:p>
        </p:txBody>
      </p:sp>
      <p:sp>
        <p:nvSpPr>
          <p:cNvPr id="4" name="Rectangle 1">
            <a:extLst>
              <a:ext uri="{FF2B5EF4-FFF2-40B4-BE49-F238E27FC236}">
                <a16:creationId xmlns:a16="http://schemas.microsoft.com/office/drawing/2014/main" id="{244FA518-5617-A3A9-E0AE-D2D552578481}"/>
              </a:ext>
            </a:extLst>
          </p:cNvPr>
          <p:cNvSpPr>
            <a:spLocks noChangeArrowheads="1"/>
          </p:cNvSpPr>
          <p:nvPr/>
        </p:nvSpPr>
        <p:spPr bwMode="auto">
          <a:xfrm>
            <a:off x="3725694" y="4555092"/>
            <a:ext cx="822960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Unicode MS" panose="020B0604020202020204" pitchFamily="34" charset="-128"/>
              </a:rPr>
              <a:t>This specification permits multiple occurrences of most fields. Except as noted, their interpretation is not specified here, and their use is discouraged. The following syntax for the bodies of various fields should be thought of as describing each field body as a single long string (or line). The "Lexical Analysis of Message" section on "Long Header Fields", above, indicates how such long strings can be represented on more than one line in the actual transmitted message. message = fields *( CRLF *text ) ; Everything after ; first null line ; is message body</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2A619D8-DC23-D77F-567C-6F433C915843}"/>
              </a:ext>
            </a:extLst>
          </p:cNvPr>
          <p:cNvSpPr>
            <a:spLocks noChangeArrowheads="1"/>
          </p:cNvSpPr>
          <p:nvPr/>
        </p:nvSpPr>
        <p:spPr bwMode="auto">
          <a:xfrm>
            <a:off x="3803515" y="1821633"/>
            <a:ext cx="815177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rgbClr val="000000"/>
                </a:solidFill>
                <a:effectLst/>
                <a:latin typeface="Arial Unicode MS" panose="020B0604020202020204" pitchFamily="34" charset="-128"/>
              </a:rPr>
            </a:br>
            <a:r>
              <a:rPr kumimoji="0" lang="en-US" altLang="en-US" sz="1600" b="0" i="0" u="none" strike="noStrike" cap="none" normalizeH="0" baseline="0" dirty="0">
                <a:ln>
                  <a:noFill/>
                </a:ln>
                <a:solidFill>
                  <a:srgbClr val="000000"/>
                </a:solidFill>
                <a:effectLst/>
                <a:latin typeface="Arial Unicode MS" panose="020B0604020202020204" pitchFamily="34" charset="-128"/>
              </a:rPr>
              <a:t>The third step in the procedure is the DATA command. DATA &lt;CRLF&gt; If accepted, the receiver-SMTP returns a 354 Intermediate reply and considers all succeeding lines to be the message text. When the end of text is received and stored the SMTP-receiver sends a 250 OK reply. Since the mail data is sent on the transmission channel the end of the mail data must be indicated so that the command and reply dialog can be resumed. SMTP indicates the end of the mail data by sending a line containing only a period. A transparency procedure is used to prevent this from interfering with the user's text (see </a:t>
            </a:r>
            <a:r>
              <a:rPr kumimoji="0" lang="en-US" altLang="en-US" sz="1600" b="0" i="0" u="none" strike="noStrike" cap="none" normalizeH="0" baseline="0" dirty="0">
                <a:ln>
                  <a:noFill/>
                </a:ln>
                <a:solidFill>
                  <a:srgbClr val="000000"/>
                </a:solidFill>
                <a:effectLst/>
                <a:latin typeface="Arial Unicode MS" panose="020B0604020202020204" pitchFamily="34" charset="-128"/>
                <a:hlinkClick r:id="rId3"/>
              </a:rPr>
              <a:t>Section 4.5.2</a:t>
            </a:r>
            <a:r>
              <a:rPr kumimoji="0" lang="en-US" altLang="en-US" sz="1600" b="0" i="0" u="none" strike="noStrike" cap="none" normalizeH="0" baseline="0" dirty="0">
                <a:ln>
                  <a:noFill/>
                </a:ln>
                <a:solidFill>
                  <a:srgbClr val="000000"/>
                </a:solidFill>
                <a:effectLst/>
                <a:latin typeface="Arial Unicode MS" panose="020B0604020202020204" pitchFamily="34" charset="-128"/>
              </a:rPr>
              <a:t>). Please note that the mail data includes the memo header items such as Date, Subject, To, Cc, From [</a:t>
            </a:r>
            <a:r>
              <a:rPr kumimoji="0" lang="en-US" altLang="en-US" sz="1600" b="0" i="0" u="none" strike="noStrike" cap="none" normalizeH="0" baseline="0" dirty="0">
                <a:ln>
                  <a:noFill/>
                </a:ln>
                <a:solidFill>
                  <a:srgbClr val="000000"/>
                </a:solidFill>
                <a:effectLst/>
                <a:latin typeface="Arial Unicode MS" panose="020B0604020202020204" pitchFamily="34" charset="-128"/>
                <a:hlinkClick r:id="rId4"/>
              </a:rPr>
              <a:t>2</a:t>
            </a:r>
            <a:r>
              <a:rPr kumimoji="0" lang="en-US" altLang="en-US" sz="1600" b="0" i="0" u="none" strike="noStrike" cap="none" normalizeH="0" baseline="0" dirty="0">
                <a:ln>
                  <a:noFill/>
                </a:ln>
                <a:solidFill>
                  <a:srgbClr val="000000"/>
                </a:solidFill>
                <a:effectLst/>
                <a:latin typeface="Arial Unicode MS" panose="020B0604020202020204" pitchFamily="34" charset="-128"/>
              </a:rPr>
              <a:t>].</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A175C34-8950-BF6C-C4F0-57B9585E7D29}"/>
              </a:ext>
            </a:extLst>
          </p:cNvPr>
          <p:cNvSpPr txBox="1"/>
          <p:nvPr/>
        </p:nvSpPr>
        <p:spPr>
          <a:xfrm>
            <a:off x="313560" y="2176729"/>
            <a:ext cx="3655325" cy="923330"/>
          </a:xfrm>
          <a:prstGeom prst="rect">
            <a:avLst/>
          </a:prstGeom>
          <a:noFill/>
        </p:spPr>
        <p:txBody>
          <a:bodyPr wrap="square">
            <a:spAutoFit/>
          </a:bodyPr>
          <a:lstStyle/>
          <a:p>
            <a:r>
              <a:rPr lang="en-US" dirty="0">
                <a:hlinkClick r:id="rId5"/>
              </a:rPr>
              <a:t>https://www.rfc-editor.org/rfc/rfc821#page-19</a:t>
            </a:r>
            <a:endParaRPr lang="en-US" dirty="0"/>
          </a:p>
          <a:p>
            <a:endParaRPr lang="en-US" dirty="0"/>
          </a:p>
        </p:txBody>
      </p:sp>
      <p:cxnSp>
        <p:nvCxnSpPr>
          <p:cNvPr id="11" name="Straight Arrow Connector 10">
            <a:extLst>
              <a:ext uri="{FF2B5EF4-FFF2-40B4-BE49-F238E27FC236}">
                <a16:creationId xmlns:a16="http://schemas.microsoft.com/office/drawing/2014/main" id="{87B315CE-D986-BD30-10E7-8E7917BA9D45}"/>
              </a:ext>
            </a:extLst>
          </p:cNvPr>
          <p:cNvCxnSpPr/>
          <p:nvPr/>
        </p:nvCxnSpPr>
        <p:spPr>
          <a:xfrm flipH="1">
            <a:off x="2334638" y="4283846"/>
            <a:ext cx="4143983" cy="424584"/>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9751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AA4DD-A93F-05A7-21F2-0B10C5BF25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6DB18-8414-7C13-7CD0-5572A0EE3D6C}"/>
              </a:ext>
            </a:extLst>
          </p:cNvPr>
          <p:cNvSpPr>
            <a:spLocks noGrp="1"/>
          </p:cNvSpPr>
          <p:nvPr>
            <p:ph type="title"/>
          </p:nvPr>
        </p:nvSpPr>
        <p:spPr/>
        <p:txBody>
          <a:bodyPr/>
          <a:lstStyle/>
          <a:p>
            <a:r>
              <a:rPr lang="en-US" dirty="0"/>
              <a:t>History (condensed)</a:t>
            </a:r>
          </a:p>
        </p:txBody>
      </p:sp>
      <p:sp>
        <p:nvSpPr>
          <p:cNvPr id="3" name="Content Placeholder 2">
            <a:extLst>
              <a:ext uri="{FF2B5EF4-FFF2-40B4-BE49-F238E27FC236}">
                <a16:creationId xmlns:a16="http://schemas.microsoft.com/office/drawing/2014/main" id="{EE947677-D1F2-3C27-A580-BEF747D2977B}"/>
              </a:ext>
            </a:extLst>
          </p:cNvPr>
          <p:cNvSpPr>
            <a:spLocks noGrp="1"/>
          </p:cNvSpPr>
          <p:nvPr>
            <p:ph idx="1"/>
          </p:nvPr>
        </p:nvSpPr>
        <p:spPr>
          <a:xfrm>
            <a:off x="1097280" y="1845734"/>
            <a:ext cx="10058400" cy="4313526"/>
          </a:xfrm>
        </p:spPr>
        <p:txBody>
          <a:bodyPr>
            <a:normAutofit fontScale="92500" lnSpcReduction="10000"/>
          </a:bodyPr>
          <a:lstStyle/>
          <a:p>
            <a:pPr>
              <a:buFont typeface="Arial" panose="020B0604020202020204" pitchFamily="34" charset="0"/>
              <a:buChar char="•"/>
            </a:pPr>
            <a:r>
              <a:rPr lang="en-US" dirty="0"/>
              <a:t> 1961 – idea of ARPANET (paper “Information Flow in Large Communication Nets”)</a:t>
            </a:r>
          </a:p>
          <a:p>
            <a:pPr lvl="1">
              <a:buFont typeface="Arial" panose="020B0604020202020204" pitchFamily="34" charset="0"/>
              <a:buChar char="•"/>
            </a:pPr>
            <a:r>
              <a:rPr lang="en-US" dirty="0"/>
              <a:t>idea of packet switching -&gt; modern internet</a:t>
            </a:r>
          </a:p>
          <a:p>
            <a:pPr>
              <a:buFont typeface="Arial" panose="020B0604020202020204" pitchFamily="34" charset="0"/>
              <a:buChar char="•"/>
            </a:pPr>
            <a:r>
              <a:rPr lang="en-US" dirty="0"/>
              <a:t> 1966 – ARPANET development started</a:t>
            </a:r>
          </a:p>
          <a:p>
            <a:pPr>
              <a:buFont typeface="Arial" panose="020B0604020202020204" pitchFamily="34" charset="0"/>
              <a:buChar char="•"/>
            </a:pPr>
            <a:r>
              <a:rPr lang="en-US" dirty="0"/>
              <a:t> 1969 – ARPANET is launched (first 2 nodes)</a:t>
            </a:r>
          </a:p>
          <a:p>
            <a:pPr>
              <a:buFont typeface="Arial" panose="020B0604020202020204" pitchFamily="34" charset="0"/>
              <a:buChar char="•"/>
            </a:pPr>
            <a:r>
              <a:rPr lang="en-US" dirty="0"/>
              <a:t> 1969 – first RFC </a:t>
            </a:r>
            <a:r>
              <a:rPr lang="en-US" dirty="0" err="1">
                <a:hlinkClick r:id="rId2"/>
              </a:rPr>
              <a:t>RFC</a:t>
            </a:r>
            <a:r>
              <a:rPr lang="en-US" dirty="0">
                <a:hlinkClick r:id="rId2"/>
              </a:rPr>
              <a:t> 1: Host Software</a:t>
            </a:r>
            <a:endParaRPr lang="en-US" dirty="0"/>
          </a:p>
          <a:p>
            <a:pPr>
              <a:buFont typeface="Arial" panose="020B0604020202020204" pitchFamily="34" charset="0"/>
              <a:buChar char="•"/>
            </a:pPr>
            <a:r>
              <a:rPr lang="en-US" dirty="0"/>
              <a:t> 1969 – “pre-router”</a:t>
            </a:r>
          </a:p>
          <a:p>
            <a:pPr>
              <a:buFont typeface="Arial" panose="020B0604020202020204" pitchFamily="34" charset="0"/>
              <a:buChar char="•"/>
            </a:pPr>
            <a:r>
              <a:rPr lang="en-US" dirty="0"/>
              <a:t>1970 – NetWare Core Protocol is created</a:t>
            </a:r>
          </a:p>
          <a:p>
            <a:pPr lvl="1">
              <a:buFont typeface="Arial" panose="020B0604020202020204" pitchFamily="34" charset="0"/>
              <a:buChar char="•"/>
            </a:pPr>
            <a:r>
              <a:rPr lang="en-US" dirty="0"/>
              <a:t>file sharing / access, printing, auth, </a:t>
            </a:r>
            <a:r>
              <a:rPr lang="en-US" dirty="0" err="1"/>
              <a:t>etc</a:t>
            </a:r>
            <a:endParaRPr lang="en-US" dirty="0"/>
          </a:p>
          <a:p>
            <a:pPr>
              <a:buFont typeface="Arial" panose="020B0604020202020204" pitchFamily="34" charset="0"/>
              <a:buChar char="•"/>
            </a:pPr>
            <a:r>
              <a:rPr lang="en-US" dirty="0"/>
              <a:t> 1971 – first email is sent</a:t>
            </a:r>
          </a:p>
          <a:p>
            <a:pPr>
              <a:buFont typeface="Arial" panose="020B0604020202020204" pitchFamily="34" charset="0"/>
              <a:buChar char="•"/>
            </a:pPr>
            <a:r>
              <a:rPr lang="en-US" dirty="0"/>
              <a:t> 1973 – Ethernet is developed</a:t>
            </a:r>
          </a:p>
          <a:p>
            <a:pPr>
              <a:buFont typeface="Arial" panose="020B0604020202020204" pitchFamily="34" charset="0"/>
              <a:buChar char="•"/>
            </a:pPr>
            <a:r>
              <a:rPr lang="en-US" dirty="0"/>
              <a:t> 1976 / 1978 – first routers are created</a:t>
            </a:r>
          </a:p>
        </p:txBody>
      </p:sp>
    </p:spTree>
    <p:extLst>
      <p:ext uri="{BB962C8B-B14F-4D97-AF65-F5344CB8AC3E}">
        <p14:creationId xmlns:p14="http://schemas.microsoft.com/office/powerpoint/2010/main" val="196242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0AF36-7464-DB69-7D51-C180C72DB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EC13A-D533-3305-BFEB-9FE21F064919}"/>
              </a:ext>
            </a:extLst>
          </p:cNvPr>
          <p:cNvSpPr>
            <a:spLocks noGrp="1"/>
          </p:cNvSpPr>
          <p:nvPr>
            <p:ph type="title"/>
          </p:nvPr>
        </p:nvSpPr>
        <p:spPr/>
        <p:txBody>
          <a:bodyPr/>
          <a:lstStyle/>
          <a:p>
            <a:r>
              <a:rPr lang="en-US" dirty="0"/>
              <a:t>History (condensed)</a:t>
            </a:r>
          </a:p>
        </p:txBody>
      </p:sp>
      <p:sp>
        <p:nvSpPr>
          <p:cNvPr id="3" name="Content Placeholder 2">
            <a:extLst>
              <a:ext uri="{FF2B5EF4-FFF2-40B4-BE49-F238E27FC236}">
                <a16:creationId xmlns:a16="http://schemas.microsoft.com/office/drawing/2014/main" id="{12647D74-B4BF-A3B1-C4A8-72EA0E9CB715}"/>
              </a:ext>
            </a:extLst>
          </p:cNvPr>
          <p:cNvSpPr>
            <a:spLocks noGrp="1"/>
          </p:cNvSpPr>
          <p:nvPr>
            <p:ph idx="1"/>
          </p:nvPr>
        </p:nvSpPr>
        <p:spPr>
          <a:xfrm>
            <a:off x="1097280" y="1845734"/>
            <a:ext cx="10058400" cy="4313526"/>
          </a:xfrm>
        </p:spPr>
        <p:txBody>
          <a:bodyPr>
            <a:normAutofit/>
          </a:bodyPr>
          <a:lstStyle/>
          <a:p>
            <a:pPr>
              <a:buFont typeface="Arial" panose="020B0604020202020204" pitchFamily="34" charset="0"/>
              <a:buChar char="•"/>
            </a:pPr>
            <a:r>
              <a:rPr lang="en-US" dirty="0"/>
              <a:t> 1978 – TCP/IP</a:t>
            </a:r>
          </a:p>
          <a:p>
            <a:pPr>
              <a:buFont typeface="Arial" panose="020B0604020202020204" pitchFamily="34" charset="0"/>
              <a:buChar char="•"/>
            </a:pPr>
            <a:r>
              <a:rPr lang="en-US" dirty="0"/>
              <a:t> 1981 – IPv4 – RFC 791</a:t>
            </a:r>
          </a:p>
          <a:p>
            <a:pPr>
              <a:buFont typeface="Arial" panose="020B0604020202020204" pitchFamily="34" charset="0"/>
              <a:buChar char="•"/>
            </a:pPr>
            <a:r>
              <a:rPr lang="en-US" dirty="0"/>
              <a:t> 1983 – ARPANET works on TCP/IP</a:t>
            </a:r>
          </a:p>
          <a:p>
            <a:pPr>
              <a:buFont typeface="Arial" panose="020B0604020202020204" pitchFamily="34" charset="0"/>
              <a:buChar char="•"/>
            </a:pPr>
            <a:r>
              <a:rPr lang="en-US" dirty="0"/>
              <a:t> 1983 – DNS is created</a:t>
            </a:r>
          </a:p>
          <a:p>
            <a:pPr>
              <a:buFont typeface="Arial" panose="020B0604020202020204" pitchFamily="34" charset="0"/>
              <a:buChar char="•"/>
            </a:pPr>
            <a:r>
              <a:rPr lang="en-US" dirty="0"/>
              <a:t> 1988 – </a:t>
            </a:r>
            <a:r>
              <a:rPr lang="en-US" dirty="0" err="1"/>
              <a:t>WaveLAN</a:t>
            </a:r>
            <a:r>
              <a:rPr lang="en-US" dirty="0"/>
              <a:t> (precursor to Wi-Fi)</a:t>
            </a:r>
          </a:p>
          <a:p>
            <a:pPr>
              <a:buFont typeface="Arial" panose="020B0604020202020204" pitchFamily="34" charset="0"/>
              <a:buChar char="•"/>
            </a:pPr>
            <a:r>
              <a:rPr lang="en-US" dirty="0"/>
              <a:t> 1988 – firewall idea</a:t>
            </a:r>
          </a:p>
          <a:p>
            <a:pPr>
              <a:buFont typeface="Arial" panose="020B0604020202020204" pitchFamily="34" charset="0"/>
              <a:buChar char="•"/>
            </a:pPr>
            <a:r>
              <a:rPr lang="en-US" dirty="0"/>
              <a:t> 1990 – first switch</a:t>
            </a:r>
          </a:p>
          <a:p>
            <a:pPr>
              <a:buFont typeface="Arial" panose="020B0604020202020204" pitchFamily="34" charset="0"/>
              <a:buChar char="•"/>
            </a:pPr>
            <a:r>
              <a:rPr lang="en-US" dirty="0"/>
              <a:t> 1996 – IPv6 (still not there)</a:t>
            </a:r>
          </a:p>
          <a:p>
            <a:pPr>
              <a:buFont typeface="Arial" panose="020B0604020202020204" pitchFamily="34" charset="0"/>
              <a:buChar char="•"/>
            </a:pPr>
            <a:r>
              <a:rPr lang="en-US" dirty="0"/>
              <a:t> 1997 – 802.11 (modern Wi-Fi, up to 2 Mbps)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329128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0149F-55CB-873B-786E-567535D08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8E51A-6BF4-40F8-3A55-D9707B43B0B0}"/>
              </a:ext>
            </a:extLst>
          </p:cNvPr>
          <p:cNvSpPr>
            <a:spLocks noGrp="1"/>
          </p:cNvSpPr>
          <p:nvPr>
            <p:ph type="title"/>
          </p:nvPr>
        </p:nvSpPr>
        <p:spPr/>
        <p:txBody>
          <a:bodyPr/>
          <a:lstStyle/>
          <a:p>
            <a:r>
              <a:rPr lang="en-US" dirty="0"/>
              <a:t>History (condensed)</a:t>
            </a:r>
          </a:p>
        </p:txBody>
      </p:sp>
      <p:sp>
        <p:nvSpPr>
          <p:cNvPr id="3" name="Content Placeholder 2">
            <a:extLst>
              <a:ext uri="{FF2B5EF4-FFF2-40B4-BE49-F238E27FC236}">
                <a16:creationId xmlns:a16="http://schemas.microsoft.com/office/drawing/2014/main" id="{F7660D04-5248-C5ED-E897-C64C46D41FE2}"/>
              </a:ext>
            </a:extLst>
          </p:cNvPr>
          <p:cNvSpPr>
            <a:spLocks noGrp="1"/>
          </p:cNvSpPr>
          <p:nvPr>
            <p:ph idx="1"/>
          </p:nvPr>
        </p:nvSpPr>
        <p:spPr>
          <a:xfrm>
            <a:off x="1097280" y="1845734"/>
            <a:ext cx="10058400" cy="4313526"/>
          </a:xfrm>
        </p:spPr>
        <p:txBody>
          <a:bodyPr>
            <a:normAutofit lnSpcReduction="10000"/>
          </a:bodyPr>
          <a:lstStyle/>
          <a:p>
            <a:pPr>
              <a:buFont typeface="Arial" panose="020B0604020202020204" pitchFamily="34" charset="0"/>
              <a:buChar char="•"/>
            </a:pPr>
            <a:r>
              <a:rPr lang="en-US" dirty="0"/>
              <a:t> 1999 – WEP (Wi-Fi encryption)</a:t>
            </a:r>
          </a:p>
          <a:p>
            <a:pPr>
              <a:buFont typeface="Arial" panose="020B0604020202020204" pitchFamily="34" charset="0"/>
              <a:buChar char="•"/>
            </a:pPr>
            <a:r>
              <a:rPr lang="en-US" dirty="0"/>
              <a:t> 2003 – 802.11g (up to 20 Mbps)</a:t>
            </a:r>
          </a:p>
          <a:p>
            <a:pPr>
              <a:buFont typeface="Arial" panose="020B0604020202020204" pitchFamily="34" charset="0"/>
              <a:buChar char="•"/>
            </a:pPr>
            <a:r>
              <a:rPr lang="en-US" dirty="0"/>
              <a:t> 2009 – 802.11n (5 GHz)</a:t>
            </a:r>
          </a:p>
          <a:p>
            <a:pPr>
              <a:buFont typeface="Arial" panose="020B0604020202020204" pitchFamily="34" charset="0"/>
              <a:buChar char="•"/>
            </a:pPr>
            <a:r>
              <a:rPr lang="en-US" dirty="0"/>
              <a:t> 2011 – 4G LTE =&gt; smartphone boom</a:t>
            </a:r>
          </a:p>
          <a:p>
            <a:pPr>
              <a:buFont typeface="Arial" panose="020B0604020202020204" pitchFamily="34" charset="0"/>
              <a:buChar char="•"/>
            </a:pPr>
            <a:r>
              <a:rPr lang="en-US" dirty="0"/>
              <a:t> 2014 – HTTP/2 (shared connections, non-blocking requests)</a:t>
            </a:r>
          </a:p>
          <a:p>
            <a:pPr>
              <a:buFont typeface="Arial" panose="020B0604020202020204" pitchFamily="34" charset="0"/>
              <a:buChar char="•"/>
            </a:pPr>
            <a:r>
              <a:rPr lang="en-US" dirty="0"/>
              <a:t> 2015 – Wi-Fi 5 (Gbps)</a:t>
            </a:r>
          </a:p>
          <a:p>
            <a:pPr>
              <a:buFont typeface="Arial" panose="020B0604020202020204" pitchFamily="34" charset="0"/>
              <a:buChar char="•"/>
            </a:pPr>
            <a:r>
              <a:rPr lang="en-US" dirty="0"/>
              <a:t> 2020 – 5G (low latency (to 1ms) =&gt; IoT, autonomous vehicles, AR/VR)</a:t>
            </a:r>
          </a:p>
          <a:p>
            <a:pPr>
              <a:buFont typeface="Arial" panose="020B0604020202020204" pitchFamily="34" charset="0"/>
              <a:buChar char="•"/>
            </a:pPr>
            <a:r>
              <a:rPr lang="en-US" dirty="0"/>
              <a:t> 2020 – HTTP/3 (always encrypted, better on unstable networks)</a:t>
            </a:r>
          </a:p>
          <a:p>
            <a:pPr>
              <a:buFont typeface="Arial" panose="020B0604020202020204" pitchFamily="34" charset="0"/>
              <a:buChar char="•"/>
            </a:pPr>
            <a:r>
              <a:rPr lang="en-US" dirty="0"/>
              <a:t> 2021 – Wi-Fi 6 (dense environments – airports, stadiums)</a:t>
            </a:r>
          </a:p>
          <a:p>
            <a:pPr>
              <a:buFont typeface="Arial" panose="020B0604020202020204" pitchFamily="34" charset="0"/>
              <a:buChar char="•"/>
            </a:pPr>
            <a:r>
              <a:rPr lang="en-US" dirty="0"/>
              <a:t> 2024 – Wi-Fi 7 (40+ Gbps, AR/VR, 8k streaming, metaverse)</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4721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B2DB-08A9-44F4-A496-3FA5A1400474}"/>
              </a:ext>
            </a:extLst>
          </p:cNvPr>
          <p:cNvSpPr>
            <a:spLocks noGrp="1"/>
          </p:cNvSpPr>
          <p:nvPr>
            <p:ph type="title"/>
          </p:nvPr>
        </p:nvSpPr>
        <p:spPr/>
        <p:txBody>
          <a:bodyPr/>
          <a:lstStyle/>
          <a:p>
            <a:r>
              <a:rPr lang="en-US" dirty="0"/>
              <a:t>Networking terms</a:t>
            </a:r>
          </a:p>
        </p:txBody>
      </p:sp>
      <p:sp>
        <p:nvSpPr>
          <p:cNvPr id="3" name="Content Placeholder 2">
            <a:extLst>
              <a:ext uri="{FF2B5EF4-FFF2-40B4-BE49-F238E27FC236}">
                <a16:creationId xmlns:a16="http://schemas.microsoft.com/office/drawing/2014/main" id="{90EE4AAD-461A-4FE0-A9FF-A183477CFD7F}"/>
              </a:ext>
            </a:extLst>
          </p:cNvPr>
          <p:cNvSpPr>
            <a:spLocks noGrp="1"/>
          </p:cNvSpPr>
          <p:nvPr>
            <p:ph idx="1"/>
          </p:nvPr>
        </p:nvSpPr>
        <p:spPr>
          <a:xfrm>
            <a:off x="1097280" y="1845734"/>
            <a:ext cx="10058400" cy="4434296"/>
          </a:xfrm>
        </p:spPr>
        <p:txBody>
          <a:bodyPr>
            <a:normAutofit/>
          </a:bodyPr>
          <a:lstStyle/>
          <a:p>
            <a:r>
              <a:rPr lang="en-US" b="1" dirty="0"/>
              <a:t>Domain Name System (DNS): </a:t>
            </a:r>
          </a:p>
          <a:p>
            <a:pPr lvl="1"/>
            <a:r>
              <a:rPr lang="en-US" dirty="0"/>
              <a:t>translates Internet addresses to IP addresses (</a:t>
            </a:r>
            <a:r>
              <a:rPr lang="en-US" dirty="0" err="1"/>
              <a:t>nslookup</a:t>
            </a:r>
            <a:r>
              <a:rPr lang="en-US" dirty="0"/>
              <a:t> rit.edu)</a:t>
            </a:r>
          </a:p>
          <a:p>
            <a:pPr lvl="1"/>
            <a:r>
              <a:rPr lang="en-US" dirty="0"/>
              <a:t>=&gt; know what computer to reach</a:t>
            </a:r>
          </a:p>
          <a:p>
            <a:pPr lvl="1"/>
            <a:r>
              <a:rPr lang="en-US" dirty="0"/>
              <a:t>DNS-servers</a:t>
            </a:r>
          </a:p>
          <a:p>
            <a:pPr lvl="2"/>
            <a:r>
              <a:rPr lang="en-US" dirty="0"/>
              <a:t>13 root servers</a:t>
            </a:r>
          </a:p>
          <a:p>
            <a:pPr lvl="3"/>
            <a:r>
              <a:rPr lang="en-US" dirty="0"/>
              <a:t>store referrals for top-level domains</a:t>
            </a:r>
          </a:p>
          <a:p>
            <a:pPr lvl="3"/>
            <a:r>
              <a:rPr lang="en-US" dirty="0"/>
              <a:t>for .</a:t>
            </a:r>
            <a:r>
              <a:rPr lang="en-US" dirty="0" err="1"/>
              <a:t>edu</a:t>
            </a:r>
            <a:r>
              <a:rPr lang="en-US" dirty="0"/>
              <a:t> ask this server</a:t>
            </a:r>
          </a:p>
          <a:p>
            <a:pPr lvl="2"/>
            <a:r>
              <a:rPr lang="en-US" dirty="0"/>
              <a:t>TLD (top-level domain) servers</a:t>
            </a:r>
          </a:p>
          <a:p>
            <a:pPr lvl="3"/>
            <a:r>
              <a:rPr lang="en-US" dirty="0"/>
              <a:t>knows which domain belongs to which authoritative server</a:t>
            </a:r>
          </a:p>
          <a:p>
            <a:pPr lvl="2"/>
            <a:r>
              <a:rPr lang="en-US" dirty="0"/>
              <a:t>Authoritative servers</a:t>
            </a:r>
          </a:p>
          <a:p>
            <a:pPr lvl="3"/>
            <a:r>
              <a:rPr lang="en-US" dirty="0"/>
              <a:t>own domains</a:t>
            </a:r>
          </a:p>
          <a:p>
            <a:pPr lvl="2"/>
            <a:r>
              <a:rPr lang="en-US" dirty="0"/>
              <a:t>Recursive resolvers</a:t>
            </a:r>
          </a:p>
          <a:p>
            <a:pPr lvl="3"/>
            <a:r>
              <a:rPr lang="en-US" dirty="0"/>
              <a:t>local ISPs, Google 8.8.8.8, Cloudflare 1.1.1.1</a:t>
            </a:r>
          </a:p>
          <a:p>
            <a:pPr lvl="3"/>
            <a:r>
              <a:rPr lang="en-US" dirty="0"/>
              <a:t>cache &amp; ask</a:t>
            </a:r>
          </a:p>
          <a:p>
            <a:pPr lvl="1"/>
            <a:r>
              <a:rPr lang="en-US" dirty="0"/>
              <a:t>update delays (a lot is cached) =&gt; cannot switch instantly =&gt; some traffic flows to old servers</a:t>
            </a:r>
          </a:p>
        </p:txBody>
      </p:sp>
    </p:spTree>
    <p:extLst>
      <p:ext uri="{BB962C8B-B14F-4D97-AF65-F5344CB8AC3E}">
        <p14:creationId xmlns:p14="http://schemas.microsoft.com/office/powerpoint/2010/main" val="391932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75F7E-044A-9E81-DFC5-485A41A80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A22B7-AD33-0E4F-3CDF-395A4CE5366A}"/>
              </a:ext>
            </a:extLst>
          </p:cNvPr>
          <p:cNvSpPr>
            <a:spLocks noGrp="1"/>
          </p:cNvSpPr>
          <p:nvPr>
            <p:ph type="title"/>
          </p:nvPr>
        </p:nvSpPr>
        <p:spPr/>
        <p:txBody>
          <a:bodyPr/>
          <a:lstStyle/>
          <a:p>
            <a:r>
              <a:rPr lang="en-US" dirty="0"/>
              <a:t>Networking terms</a:t>
            </a:r>
          </a:p>
        </p:txBody>
      </p:sp>
      <p:sp>
        <p:nvSpPr>
          <p:cNvPr id="3" name="Content Placeholder 2">
            <a:extLst>
              <a:ext uri="{FF2B5EF4-FFF2-40B4-BE49-F238E27FC236}">
                <a16:creationId xmlns:a16="http://schemas.microsoft.com/office/drawing/2014/main" id="{84558035-2C5C-937F-32FB-47F6FA3591F5}"/>
              </a:ext>
            </a:extLst>
          </p:cNvPr>
          <p:cNvSpPr>
            <a:spLocks noGrp="1"/>
          </p:cNvSpPr>
          <p:nvPr>
            <p:ph idx="1"/>
          </p:nvPr>
        </p:nvSpPr>
        <p:spPr/>
        <p:txBody>
          <a:bodyPr>
            <a:normAutofit/>
          </a:bodyPr>
          <a:lstStyle/>
          <a:p>
            <a:r>
              <a:rPr lang="en-US" b="1" dirty="0"/>
              <a:t>Dynamic Host Configuration Protocol (DHCP):</a:t>
            </a:r>
            <a:r>
              <a:rPr lang="en-US" dirty="0"/>
              <a:t> </a:t>
            </a:r>
          </a:p>
          <a:p>
            <a:pPr lvl="1"/>
            <a:r>
              <a:rPr lang="en-US" dirty="0"/>
              <a:t>automatically assigns IP addresses to the devices on a network</a:t>
            </a:r>
          </a:p>
          <a:p>
            <a:pPr lvl="1"/>
            <a:r>
              <a:rPr lang="en-US" dirty="0"/>
              <a:t>from a pre-configure range of allowable IP addresses</a:t>
            </a:r>
          </a:p>
          <a:p>
            <a:pPr lvl="1"/>
            <a:r>
              <a:rPr lang="en-US" dirty="0"/>
              <a:t>avoid conflicts for self-appointed IPs</a:t>
            </a:r>
          </a:p>
          <a:p>
            <a:pPr lvl="1"/>
            <a:endParaRPr lang="en-US" dirty="0"/>
          </a:p>
          <a:p>
            <a:pPr lvl="1"/>
            <a:r>
              <a:rPr lang="en-US" dirty="0"/>
              <a:t>computer joins a network</a:t>
            </a:r>
          </a:p>
          <a:p>
            <a:pPr lvl="1"/>
            <a:r>
              <a:rPr lang="en-US" dirty="0"/>
              <a:t>computer sends a broadcast 255.255.255.255:67 – who is a DCHP server here?</a:t>
            </a:r>
          </a:p>
          <a:p>
            <a:pPr lvl="2"/>
            <a:r>
              <a:rPr lang="en-US" dirty="0"/>
              <a:t>255.255.255.255 – to every computer in the network</a:t>
            </a:r>
          </a:p>
          <a:p>
            <a:pPr lvl="1"/>
            <a:r>
              <a:rPr lang="en-US" dirty="0"/>
              <a:t>DHCP server replies with an available IP-address</a:t>
            </a:r>
          </a:p>
          <a:p>
            <a:pPr lvl="1"/>
            <a:r>
              <a:rPr lang="en-US" dirty="0"/>
              <a:t>computer confirms</a:t>
            </a:r>
          </a:p>
        </p:txBody>
      </p:sp>
    </p:spTree>
    <p:extLst>
      <p:ext uri="{BB962C8B-B14F-4D97-AF65-F5344CB8AC3E}">
        <p14:creationId xmlns:p14="http://schemas.microsoft.com/office/powerpoint/2010/main" val="313058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62066-9239-D9AA-88D5-1C44DD61B1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36C53-38FF-D370-953E-D1DB84E82408}"/>
              </a:ext>
            </a:extLst>
          </p:cNvPr>
          <p:cNvSpPr>
            <a:spLocks noGrp="1"/>
          </p:cNvSpPr>
          <p:nvPr>
            <p:ph type="title"/>
          </p:nvPr>
        </p:nvSpPr>
        <p:spPr/>
        <p:txBody>
          <a:bodyPr/>
          <a:lstStyle/>
          <a:p>
            <a:r>
              <a:rPr lang="en-US" dirty="0"/>
              <a:t>Networking terms</a:t>
            </a:r>
          </a:p>
        </p:txBody>
      </p:sp>
      <p:sp>
        <p:nvSpPr>
          <p:cNvPr id="3" name="Content Placeholder 2">
            <a:extLst>
              <a:ext uri="{FF2B5EF4-FFF2-40B4-BE49-F238E27FC236}">
                <a16:creationId xmlns:a16="http://schemas.microsoft.com/office/drawing/2014/main" id="{75593ECE-4E17-DECD-D1D9-BE2E7EAF1B57}"/>
              </a:ext>
            </a:extLst>
          </p:cNvPr>
          <p:cNvSpPr>
            <a:spLocks noGrp="1"/>
          </p:cNvSpPr>
          <p:nvPr>
            <p:ph idx="1"/>
          </p:nvPr>
        </p:nvSpPr>
        <p:spPr/>
        <p:txBody>
          <a:bodyPr>
            <a:normAutofit/>
          </a:bodyPr>
          <a:lstStyle/>
          <a:p>
            <a:r>
              <a:rPr lang="en-US" b="1" dirty="0"/>
              <a:t>Ethernet: </a:t>
            </a:r>
          </a:p>
          <a:p>
            <a:pPr lvl="1"/>
            <a:r>
              <a:rPr lang="en-US" dirty="0"/>
              <a:t>set of networking standards for wired networks</a:t>
            </a:r>
          </a:p>
          <a:p>
            <a:pPr lvl="1"/>
            <a:r>
              <a:rPr lang="en-US" dirty="0"/>
              <a:t>there are alternatives:</a:t>
            </a:r>
          </a:p>
          <a:p>
            <a:pPr lvl="2"/>
            <a:r>
              <a:rPr lang="en-US" dirty="0"/>
              <a:t>fiber-optic links</a:t>
            </a:r>
          </a:p>
          <a:p>
            <a:pPr lvl="2"/>
            <a:r>
              <a:rPr lang="en-US" dirty="0"/>
              <a:t>power line communications (via electrical network)</a:t>
            </a:r>
          </a:p>
          <a:p>
            <a:pPr lvl="2"/>
            <a:r>
              <a:rPr lang="en-US" dirty="0"/>
              <a:t>coaxial cables</a:t>
            </a:r>
          </a:p>
          <a:p>
            <a:pPr lvl="2"/>
            <a:r>
              <a:rPr lang="en-US" dirty="0" err="1"/>
              <a:t>Etc</a:t>
            </a:r>
            <a:endParaRPr lang="en-US" dirty="0"/>
          </a:p>
          <a:p>
            <a:pPr lvl="1"/>
            <a:r>
              <a:rPr lang="en-US" dirty="0"/>
              <a:t>most used</a:t>
            </a:r>
          </a:p>
          <a:p>
            <a:pPr lvl="1"/>
            <a:r>
              <a:rPr lang="en-US" dirty="0"/>
              <a:t>faster than Wi-Fi</a:t>
            </a:r>
          </a:p>
          <a:p>
            <a:pPr lvl="1"/>
            <a:r>
              <a:rPr lang="en-US" dirty="0"/>
              <a:t>more reliable than Wi-Fi</a:t>
            </a:r>
          </a:p>
          <a:p>
            <a:pPr lvl="1"/>
            <a:r>
              <a:rPr lang="en-US" dirty="0"/>
              <a:t>cables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10190322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3454</TotalTime>
  <Words>2744</Words>
  <Application>Microsoft Office PowerPoint</Application>
  <PresentationFormat>Widescreen</PresentationFormat>
  <Paragraphs>429</Paragraphs>
  <Slides>33</Slides>
  <Notes>0</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Unicode MS</vt:lpstr>
      <vt:lpstr>Calibri</vt:lpstr>
      <vt:lpstr>Calibri Light</vt:lpstr>
      <vt:lpstr>Wingdings</vt:lpstr>
      <vt:lpstr>Retrospect</vt:lpstr>
      <vt:lpstr>Network Architectures</vt:lpstr>
      <vt:lpstr>Disclaimer</vt:lpstr>
      <vt:lpstr>The story so far …</vt:lpstr>
      <vt:lpstr>History (condensed)</vt:lpstr>
      <vt:lpstr>History (condensed)</vt:lpstr>
      <vt:lpstr>History (condensed)</vt:lpstr>
      <vt:lpstr>Networking terms</vt:lpstr>
      <vt:lpstr>Networking terms</vt:lpstr>
      <vt:lpstr>Networking terms</vt:lpstr>
      <vt:lpstr>Networking terms</vt:lpstr>
      <vt:lpstr>Networking Architecture terms</vt:lpstr>
      <vt:lpstr>Networking Architecture terms</vt:lpstr>
      <vt:lpstr>Networking Architecture terms</vt:lpstr>
      <vt:lpstr>Networking Architecture terms</vt:lpstr>
      <vt:lpstr>Networking Architecture terms</vt:lpstr>
      <vt:lpstr>OSI model</vt:lpstr>
      <vt:lpstr>OSI model</vt:lpstr>
      <vt:lpstr>OSI model</vt:lpstr>
      <vt:lpstr>OSI model example</vt:lpstr>
      <vt:lpstr>Protocols aid in API creation</vt:lpstr>
      <vt:lpstr>Impact on Software architecture</vt:lpstr>
      <vt:lpstr>Impact on Software architecture</vt:lpstr>
      <vt:lpstr>Impact on Software architecture</vt:lpstr>
      <vt:lpstr>Simple Network applications</vt:lpstr>
      <vt:lpstr>Email -- Send</vt:lpstr>
      <vt:lpstr>Protocols: Text based</vt:lpstr>
      <vt:lpstr>With RIT server</vt:lpstr>
      <vt:lpstr>With mymail.rit.edu</vt:lpstr>
      <vt:lpstr>Other notes</vt:lpstr>
      <vt:lpstr>Exploring Network Protocols</vt:lpstr>
      <vt:lpstr>Background info</vt:lpstr>
      <vt:lpstr>Who still uses FTP?</vt:lpstr>
      <vt:lpstr>The secrets of RFCs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Architectures</dc:title>
  <dc:creator>Kal Rabb</dc:creator>
  <cp:lastModifiedBy>Dmitry Lukyanov</cp:lastModifiedBy>
  <cp:revision>18</cp:revision>
  <dcterms:created xsi:type="dcterms:W3CDTF">2020-05-22T12:25:30Z</dcterms:created>
  <dcterms:modified xsi:type="dcterms:W3CDTF">2025-09-03T20:50:43Z</dcterms:modified>
</cp:coreProperties>
</file>